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77" r:id="rId3"/>
    <p:sldId id="273" r:id="rId4"/>
    <p:sldId id="274" r:id="rId5"/>
    <p:sldId id="275" r:id="rId6"/>
    <p:sldId id="278" r:id="rId7"/>
    <p:sldId id="279" r:id="rId8"/>
    <p:sldId id="280" r:id="rId9"/>
    <p:sldId id="281" r:id="rId10"/>
    <p:sldId id="288" r:id="rId1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FF9900"/>
    <a:srgbClr val="D99B01"/>
    <a:srgbClr val="FF66CC"/>
    <a:srgbClr val="FF67AC"/>
    <a:srgbClr val="CC0099"/>
    <a:srgbClr val="FFDC47"/>
    <a:srgbClr val="5EEC3C"/>
    <a:srgbClr val="CCCC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846" y="78"/>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5F3A11-05B2-420A-985B-9A9F19398BA4}" type="datetimeFigureOut">
              <a:rPr lang="en-US" smtClean="0"/>
              <a:t>11/29/2019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1A11AD-0E51-42C2-8A1D-E4A1226F47F7}" type="slidenum">
              <a:rPr lang="en-US" smtClean="0"/>
              <a:t>‹#›</a:t>
            </a:fld>
            <a:endParaRPr lang="en-US"/>
          </a:p>
        </p:txBody>
      </p:sp>
    </p:spTree>
    <p:extLst>
      <p:ext uri="{BB962C8B-B14F-4D97-AF65-F5344CB8AC3E}">
        <p14:creationId xmlns:p14="http://schemas.microsoft.com/office/powerpoint/2010/main" val="4285657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018C1BA-0672-4107-A9FF-9027A510FBC9}" type="slidenum">
              <a:rPr lang="en-AU" smtClean="0"/>
              <a:t>4</a:t>
            </a:fld>
            <a:endParaRPr lang="en-AU"/>
          </a:p>
        </p:txBody>
      </p:sp>
    </p:spTree>
    <p:extLst>
      <p:ext uri="{BB962C8B-B14F-4D97-AF65-F5344CB8AC3E}">
        <p14:creationId xmlns:p14="http://schemas.microsoft.com/office/powerpoint/2010/main" val="1026646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E018C1BA-0672-4107-A9FF-9027A510FBC9}" type="slidenum">
              <a:rPr lang="en-AU" smtClean="0"/>
              <a:t>5</a:t>
            </a:fld>
            <a:endParaRPr lang="en-AU"/>
          </a:p>
        </p:txBody>
      </p:sp>
    </p:spTree>
    <p:extLst>
      <p:ext uri="{BB962C8B-B14F-4D97-AF65-F5344CB8AC3E}">
        <p14:creationId xmlns:p14="http://schemas.microsoft.com/office/powerpoint/2010/main" val="30025102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0" y="1359587"/>
            <a:ext cx="3970330" cy="1221640"/>
          </a:xfrm>
          <a:noFill/>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2434130" y="3182570"/>
            <a:ext cx="6108200" cy="610820"/>
          </a:xfrm>
        </p:spPr>
        <p:txBody>
          <a:bodyPr>
            <a:normAutofit/>
          </a:bodyPr>
          <a:lstStyle>
            <a:lvl1pPr marL="0" indent="0" algn="r">
              <a:buNone/>
              <a:defRPr sz="2800" b="0" i="0">
                <a:solidFill>
                  <a:schemeClr val="accent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11/29/2019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9978F3B5-C1BB-4004-968A-3E3E8A691AF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918306"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281175"/>
            <a:ext cx="8246070" cy="610820"/>
          </a:xfrm>
        </p:spPr>
        <p:txBody>
          <a:bodyPr>
            <a:normAutofit/>
          </a:bodyPr>
          <a:lstStyle>
            <a:lvl1pPr algn="r">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197405"/>
            <a:ext cx="8246070" cy="3512209"/>
          </a:xfrm>
        </p:spPr>
        <p:txBody>
          <a:bodyPr/>
          <a:lstStyle>
            <a:lvl1pPr algn="l">
              <a:defRPr sz="2800">
                <a:solidFill>
                  <a:schemeClr val="accent2">
                    <a:lumMod val="50000"/>
                  </a:schemeClr>
                </a:solidFill>
              </a:defRPr>
            </a:lvl1pPr>
            <a:lvl2pPr algn="l">
              <a:defRPr>
                <a:solidFill>
                  <a:schemeClr val="accent2">
                    <a:lumMod val="50000"/>
                  </a:schemeClr>
                </a:solidFill>
              </a:defRPr>
            </a:lvl2pPr>
            <a:lvl3pPr algn="l">
              <a:defRPr>
                <a:solidFill>
                  <a:schemeClr val="accent2">
                    <a:lumMod val="50000"/>
                  </a:schemeClr>
                </a:solidFill>
              </a:defRPr>
            </a:lvl3pPr>
            <a:lvl4pPr algn="l">
              <a:defRPr>
                <a:solidFill>
                  <a:schemeClr val="accent2">
                    <a:lumMod val="50000"/>
                  </a:schemeClr>
                </a:solidFill>
              </a:defRPr>
            </a:lvl4pPr>
            <a:lvl5pPr algn="l">
              <a:defRPr>
                <a:solidFill>
                  <a:schemeClr val="accent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1425" y="433880"/>
            <a:ext cx="5802790" cy="572644"/>
          </a:xfrm>
        </p:spPr>
        <p:txBody>
          <a:bodyPr>
            <a:normAutofit/>
          </a:bodyPr>
          <a:lstStyle>
            <a:lvl1pPr algn="l">
              <a:defRPr sz="3600">
                <a:solidFill>
                  <a:srgbClr val="C0000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281425" y="1198559"/>
            <a:ext cx="5802790" cy="3511061"/>
          </a:xfrm>
        </p:spPr>
        <p:txBody>
          <a:bodyPr/>
          <a:lstStyle>
            <a:lvl1pPr>
              <a:defRPr sz="2800">
                <a:solidFill>
                  <a:schemeClr val="accent2">
                    <a:lumMod val="50000"/>
                  </a:schemeClr>
                </a:solidFill>
              </a:defRPr>
            </a:lvl1pPr>
            <a:lvl2pPr>
              <a:defRPr>
                <a:solidFill>
                  <a:schemeClr val="accent2">
                    <a:lumMod val="50000"/>
                  </a:schemeClr>
                </a:solidFill>
              </a:defRPr>
            </a:lvl2pPr>
            <a:lvl3pPr>
              <a:defRPr>
                <a:solidFill>
                  <a:schemeClr val="accent2">
                    <a:lumMod val="50000"/>
                  </a:schemeClr>
                </a:solidFill>
              </a:defRPr>
            </a:lvl3pPr>
            <a:lvl4pPr>
              <a:defRPr>
                <a:solidFill>
                  <a:schemeClr val="accent2">
                    <a:lumMod val="50000"/>
                  </a:schemeClr>
                </a:solidFill>
              </a:defRPr>
            </a:lvl4pPr>
            <a:lvl5pPr>
              <a:defRPr>
                <a:solidFill>
                  <a:schemeClr val="accent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11/29/2019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4" y="433880"/>
            <a:ext cx="8246071" cy="610820"/>
          </a:xfrm>
        </p:spPr>
        <p:txBody>
          <a:bodyPr>
            <a:normAutofit/>
          </a:bodyPr>
          <a:lstStyle>
            <a:lvl1pPr algn="r">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502815"/>
            <a:ext cx="4040188" cy="479822"/>
          </a:xfrm>
        </p:spPr>
        <p:txBody>
          <a:bodyPr anchor="b"/>
          <a:lstStyle>
            <a:lvl1pPr marL="0" indent="0" algn="ctr">
              <a:buNone/>
              <a:defRPr sz="2400" b="1">
                <a:solidFill>
                  <a:schemeClr val="accent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1934335"/>
            <a:ext cx="4040188" cy="2137871"/>
          </a:xfrm>
        </p:spPr>
        <p:txBody>
          <a:bodyPr/>
          <a:lstStyle>
            <a:lvl1pPr algn="ctr">
              <a:defRPr sz="2400">
                <a:solidFill>
                  <a:schemeClr val="accent2">
                    <a:lumMod val="50000"/>
                  </a:schemeClr>
                </a:solidFill>
              </a:defRPr>
            </a:lvl1pPr>
            <a:lvl2pPr algn="ctr">
              <a:defRPr sz="2000">
                <a:solidFill>
                  <a:schemeClr val="accent2">
                    <a:lumMod val="50000"/>
                  </a:schemeClr>
                </a:solidFill>
              </a:defRPr>
            </a:lvl2pPr>
            <a:lvl3pPr algn="ctr">
              <a:defRPr sz="1800">
                <a:solidFill>
                  <a:schemeClr val="accent2">
                    <a:lumMod val="50000"/>
                  </a:schemeClr>
                </a:solidFill>
              </a:defRPr>
            </a:lvl3pPr>
            <a:lvl4pPr algn="ctr">
              <a:defRPr sz="1600">
                <a:solidFill>
                  <a:schemeClr val="accent2">
                    <a:lumMod val="50000"/>
                  </a:schemeClr>
                </a:solidFill>
              </a:defRPr>
            </a:lvl4pPr>
            <a:lvl5pPr algn="ctr">
              <a:defRPr sz="1600">
                <a:solidFill>
                  <a:schemeClr val="accent2">
                    <a:lumMod val="50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502815"/>
            <a:ext cx="4041775" cy="479822"/>
          </a:xfrm>
        </p:spPr>
        <p:txBody>
          <a:bodyPr anchor="b"/>
          <a:lstStyle>
            <a:lvl1pPr marL="0" indent="0" algn="ctr">
              <a:buNone/>
              <a:defRPr sz="2400" b="1">
                <a:solidFill>
                  <a:schemeClr val="accent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1934335"/>
            <a:ext cx="4041775" cy="2137871"/>
          </a:xfrm>
        </p:spPr>
        <p:txBody>
          <a:bodyPr/>
          <a:lstStyle>
            <a:lvl1pPr algn="ctr">
              <a:defRPr sz="2400">
                <a:solidFill>
                  <a:schemeClr val="accent2">
                    <a:lumMod val="50000"/>
                  </a:schemeClr>
                </a:solidFill>
              </a:defRPr>
            </a:lvl1pPr>
            <a:lvl2pPr algn="ctr">
              <a:defRPr sz="2000">
                <a:solidFill>
                  <a:schemeClr val="accent2">
                    <a:lumMod val="50000"/>
                  </a:schemeClr>
                </a:solidFill>
              </a:defRPr>
            </a:lvl2pPr>
            <a:lvl3pPr algn="ctr">
              <a:defRPr sz="1800">
                <a:solidFill>
                  <a:schemeClr val="accent2">
                    <a:lumMod val="50000"/>
                  </a:schemeClr>
                </a:solidFill>
              </a:defRPr>
            </a:lvl3pPr>
            <a:lvl4pPr algn="ctr">
              <a:defRPr sz="1600">
                <a:solidFill>
                  <a:schemeClr val="accent2">
                    <a:lumMod val="50000"/>
                  </a:schemeClr>
                </a:solidFill>
              </a:defRPr>
            </a:lvl4pPr>
            <a:lvl5pPr algn="ctr">
              <a:defRPr sz="1600">
                <a:solidFill>
                  <a:schemeClr val="accent2">
                    <a:lumMod val="50000"/>
                  </a:schemeClr>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11/29/2019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7B364F1B-2610-4915-B5CD-C31AECC93816}"/>
              </a:ext>
            </a:extLst>
          </p:cNvPr>
          <p:cNvSpPr txBox="1"/>
          <p:nvPr userDrawn="1"/>
        </p:nvSpPr>
        <p:spPr>
          <a:xfrm>
            <a:off x="-9150" y="5213747"/>
            <a:ext cx="8389625" cy="523220"/>
          </a:xfrm>
          <a:prstGeom prst="rect">
            <a:avLst/>
          </a:prstGeom>
          <a:noFill/>
        </p:spPr>
        <p:txBody>
          <a:bodyPr wrap="square" rtlCol="0">
            <a:spAutoFit/>
          </a:bodyPr>
          <a:lstStyle/>
          <a:p>
            <a:r>
              <a:rPr lang="en-US" sz="1400">
                <a:solidFill>
                  <a:schemeClr val="bg1">
                    <a:lumMod val="65000"/>
                  </a:schemeClr>
                </a:solidFill>
              </a:rPr>
              <a:t>This presentation uses a free template provided by FPPT.com</a:t>
            </a:r>
          </a:p>
          <a:p>
            <a:r>
              <a:rPr lang="en-US" sz="140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How To Access</a:t>
            </a:r>
          </a:p>
        </p:txBody>
      </p:sp>
      <p:sp>
        <p:nvSpPr>
          <p:cNvPr id="5" name="Subtitle 4">
            <a:extLst>
              <a:ext uri="{FF2B5EF4-FFF2-40B4-BE49-F238E27FC236}">
                <a16:creationId xmlns:a16="http://schemas.microsoft.com/office/drawing/2014/main" id="{935C41F8-DEB8-4327-96C3-320BD888B7A7}"/>
              </a:ext>
            </a:extLst>
          </p:cNvPr>
          <p:cNvSpPr>
            <a:spLocks noGrp="1"/>
          </p:cNvSpPr>
          <p:nvPr>
            <p:ph type="subTitle" idx="1"/>
          </p:nvPr>
        </p:nvSpPr>
        <p:spPr/>
        <p:txBody>
          <a:bodyPr/>
          <a:lstStyle/>
          <a:p>
            <a:r>
              <a:rPr lang="en-MY" b="1" dirty="0"/>
              <a:t>Online Journal via </a:t>
            </a:r>
            <a:r>
              <a:rPr lang="en-MY" b="1" dirty="0" err="1"/>
              <a:t>Ezaccess</a:t>
            </a:r>
            <a:endParaRPr lang="en-MY" b="1" dirty="0"/>
          </a:p>
        </p:txBody>
      </p:sp>
      <p:grpSp>
        <p:nvGrpSpPr>
          <p:cNvPr id="12" name="Group 11">
            <a:extLst>
              <a:ext uri="{FF2B5EF4-FFF2-40B4-BE49-F238E27FC236}">
                <a16:creationId xmlns:a16="http://schemas.microsoft.com/office/drawing/2014/main" id="{0887EF58-6DB4-4EFF-9B15-FD6A816F1AA2}"/>
              </a:ext>
            </a:extLst>
          </p:cNvPr>
          <p:cNvGrpSpPr/>
          <p:nvPr/>
        </p:nvGrpSpPr>
        <p:grpSpPr>
          <a:xfrm>
            <a:off x="2967470" y="117222"/>
            <a:ext cx="2262000" cy="685191"/>
            <a:chOff x="872427" y="805066"/>
            <a:chExt cx="5202272" cy="1944918"/>
          </a:xfrm>
        </p:grpSpPr>
        <p:sp>
          <p:nvSpPr>
            <p:cNvPr id="8" name="Oval 7">
              <a:extLst>
                <a:ext uri="{FF2B5EF4-FFF2-40B4-BE49-F238E27FC236}">
                  <a16:creationId xmlns:a16="http://schemas.microsoft.com/office/drawing/2014/main" id="{330E9B1C-9248-4D23-B817-2EC2A7FDD574}"/>
                </a:ext>
              </a:extLst>
            </p:cNvPr>
            <p:cNvSpPr/>
            <p:nvPr/>
          </p:nvSpPr>
          <p:spPr>
            <a:xfrm>
              <a:off x="872427" y="805066"/>
              <a:ext cx="1731413" cy="1944918"/>
            </a:xfrm>
            <a:prstGeom prst="ellipse">
              <a:avLst/>
            </a:prstGeom>
            <a:blipFill>
              <a:blip r:embed="rId2" cstate="print">
                <a:extLst>
                  <a:ext uri="{28A0092B-C50C-407E-A947-70E740481C1C}">
                    <a14:useLocalDpi xmlns:a14="http://schemas.microsoft.com/office/drawing/2010/main" val="0"/>
                  </a:ext>
                </a:extLst>
              </a:blip>
              <a:srcRect/>
              <a:stretch>
                <a:fillRect l="-29000" r="-29000"/>
              </a:stretch>
            </a:blipFill>
            <a:ln>
              <a:solidFill>
                <a:schemeClr val="bg1">
                  <a:lumMod val="85000"/>
                </a:schemeClr>
              </a:solidFill>
            </a:ln>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0" name="TextBox 9">
              <a:extLst>
                <a:ext uri="{FF2B5EF4-FFF2-40B4-BE49-F238E27FC236}">
                  <a16:creationId xmlns:a16="http://schemas.microsoft.com/office/drawing/2014/main" id="{9561AF4E-461E-4237-94A5-55A799AA1F46}"/>
                </a:ext>
              </a:extLst>
            </p:cNvPr>
            <p:cNvSpPr txBox="1"/>
            <p:nvPr/>
          </p:nvSpPr>
          <p:spPr>
            <a:xfrm>
              <a:off x="2460042" y="1789516"/>
              <a:ext cx="3614657" cy="786263"/>
            </a:xfrm>
            <a:prstGeom prst="rect">
              <a:avLst/>
            </a:prstGeom>
            <a:noFill/>
          </p:spPr>
          <p:txBody>
            <a:bodyPr wrap="square" rtlCol="0">
              <a:spAutoFit/>
            </a:bodyPr>
            <a:lstStyle/>
            <a:p>
              <a:r>
                <a:rPr lang="en-MY" sz="600" b="1" dirty="0">
                  <a:highlight>
                    <a:srgbClr val="C0C0C0"/>
                  </a:highlight>
                </a:rPr>
                <a:t>PERPUSTAKAAN SULTAN ABDUL SAMAD</a:t>
              </a:r>
            </a:p>
            <a:p>
              <a:r>
                <a:rPr lang="en-MY" sz="600" b="1" dirty="0">
                  <a:highlight>
                    <a:srgbClr val="C0C0C0"/>
                  </a:highlight>
                </a:rPr>
                <a:t>“Gateway to Knowledge Across the World”</a:t>
              </a:r>
            </a:p>
          </p:txBody>
        </p:sp>
      </p:grpSp>
      <p:pic>
        <p:nvPicPr>
          <p:cNvPr id="14" name="Picture 13">
            <a:extLst>
              <a:ext uri="{FF2B5EF4-FFF2-40B4-BE49-F238E27FC236}">
                <a16:creationId xmlns:a16="http://schemas.microsoft.com/office/drawing/2014/main" id="{9C941F96-ABDD-4E2C-9315-74F82972A9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802" y="148192"/>
            <a:ext cx="1356480" cy="596851"/>
          </a:xfrm>
          <a:prstGeom prst="rect">
            <a:avLst/>
          </a:prstGeom>
        </p:spPr>
      </p:pic>
      <p:pic>
        <p:nvPicPr>
          <p:cNvPr id="7" name="Picture 6" descr="A close up of a sign&#10;&#10;Description automatically generated">
            <a:extLst>
              <a:ext uri="{FF2B5EF4-FFF2-40B4-BE49-F238E27FC236}">
                <a16:creationId xmlns:a16="http://schemas.microsoft.com/office/drawing/2014/main" id="{C2164CBD-9FF9-487E-8C20-37953EA81E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8282" y="86952"/>
            <a:ext cx="838202" cy="719329"/>
          </a:xfrm>
          <a:prstGeom prst="rect">
            <a:avLst/>
          </a:prstGeom>
        </p:spPr>
      </p:pic>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pm\Desktop\thank-you-from-christian-vision-allia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7899" y="1502816"/>
            <a:ext cx="5955495" cy="30541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182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3">
            <a:extLst>
              <a:ext uri="{FF2B5EF4-FFF2-40B4-BE49-F238E27FC236}">
                <a16:creationId xmlns:a16="http://schemas.microsoft.com/office/drawing/2014/main" id="{AE37E963-811C-49C1-A4CC-448C232D2D47}"/>
              </a:ext>
            </a:extLst>
          </p:cNvPr>
          <p:cNvSpPr txBox="1">
            <a:spLocks/>
          </p:cNvSpPr>
          <p:nvPr/>
        </p:nvSpPr>
        <p:spPr>
          <a:xfrm>
            <a:off x="448965" y="281175"/>
            <a:ext cx="8246070" cy="61082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MY" sz="2800" dirty="0">
                <a:solidFill>
                  <a:schemeClr val="bg1"/>
                </a:solidFill>
                <a:latin typeface="+mn-lt"/>
              </a:rPr>
              <a:t>SEARCHING FOR ONLINE JOURNAL</a:t>
            </a:r>
          </a:p>
        </p:txBody>
      </p:sp>
      <p:pic>
        <p:nvPicPr>
          <p:cNvPr id="2" name="Picture 1">
            <a:extLst>
              <a:ext uri="{FF2B5EF4-FFF2-40B4-BE49-F238E27FC236}">
                <a16:creationId xmlns:a16="http://schemas.microsoft.com/office/drawing/2014/main" id="{F7BAECF2-53E3-43B4-B087-7AB2278DD6D4}"/>
              </a:ext>
            </a:extLst>
          </p:cNvPr>
          <p:cNvPicPr>
            <a:picLocks noChangeAspect="1"/>
          </p:cNvPicPr>
          <p:nvPr/>
        </p:nvPicPr>
        <p:blipFill rotWithShape="1">
          <a:blip r:embed="rId2"/>
          <a:srcRect t="8435" r="1380" b="5466"/>
          <a:stretch/>
        </p:blipFill>
        <p:spPr>
          <a:xfrm>
            <a:off x="0" y="1044700"/>
            <a:ext cx="9126140" cy="4098800"/>
          </a:xfrm>
          <a:prstGeom prst="rect">
            <a:avLst/>
          </a:prstGeom>
        </p:spPr>
      </p:pic>
      <p:sp>
        <p:nvSpPr>
          <p:cNvPr id="3" name="Rectangle 2">
            <a:extLst>
              <a:ext uri="{FF2B5EF4-FFF2-40B4-BE49-F238E27FC236}">
                <a16:creationId xmlns:a16="http://schemas.microsoft.com/office/drawing/2014/main" id="{92E9AEBD-7671-41E3-BE40-A496732F0779}"/>
              </a:ext>
            </a:extLst>
          </p:cNvPr>
          <p:cNvSpPr/>
          <p:nvPr/>
        </p:nvSpPr>
        <p:spPr>
          <a:xfrm>
            <a:off x="1517900" y="891995"/>
            <a:ext cx="1861024" cy="458115"/>
          </a:xfrm>
          <a:prstGeom prst="rect">
            <a:avLst/>
          </a:prstGeom>
          <a:noFill/>
          <a:ln w="28575">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MY">
              <a:ln>
                <a:solidFill>
                  <a:srgbClr val="FF0000"/>
                </a:solidFill>
                <a:prstDash val="dash"/>
              </a:ln>
              <a:solidFill>
                <a:schemeClr val="tx1"/>
              </a:solidFill>
            </a:endParaRPr>
          </a:p>
        </p:txBody>
      </p:sp>
      <p:sp>
        <p:nvSpPr>
          <p:cNvPr id="20" name="Line 19"/>
          <p:cNvSpPr>
            <a:spLocks noChangeShapeType="1"/>
          </p:cNvSpPr>
          <p:nvPr/>
        </p:nvSpPr>
        <p:spPr bwMode="auto">
          <a:xfrm flipH="1" flipV="1">
            <a:off x="2281425" y="1350110"/>
            <a:ext cx="763525" cy="916230"/>
          </a:xfrm>
          <a:prstGeom prst="line">
            <a:avLst/>
          </a:prstGeom>
          <a:noFill/>
          <a:ln w="63500">
            <a:solidFill>
              <a:srgbClr val="00B050"/>
            </a:solidFill>
            <a:round/>
            <a:headEnd/>
            <a:tailEnd type="triangle" w="med" len="med"/>
          </a:ln>
        </p:spPr>
        <p:txBody>
          <a:bodyPr/>
          <a:lstStyle/>
          <a:p>
            <a:endParaRPr lang="en-MY" sz="1350">
              <a:solidFill>
                <a:prstClr val="black"/>
              </a:solidFill>
              <a:latin typeface="Perpetua"/>
            </a:endParaRPr>
          </a:p>
        </p:txBody>
      </p:sp>
      <p:sp>
        <p:nvSpPr>
          <p:cNvPr id="4" name="Rectangle: Rounded Corners 3">
            <a:extLst>
              <a:ext uri="{FF2B5EF4-FFF2-40B4-BE49-F238E27FC236}">
                <a16:creationId xmlns:a16="http://schemas.microsoft.com/office/drawing/2014/main" id="{4EA74798-B301-4B8B-9F65-4A080A7E0341}"/>
              </a:ext>
            </a:extLst>
          </p:cNvPr>
          <p:cNvSpPr/>
          <p:nvPr/>
        </p:nvSpPr>
        <p:spPr>
          <a:xfrm>
            <a:off x="1976014" y="2266340"/>
            <a:ext cx="2748691" cy="916231"/>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MY" dirty="0">
                <a:solidFill>
                  <a:schemeClr val="bg1"/>
                </a:solidFill>
              </a:rPr>
              <a:t>1. Access Library Website : https://lib.upm.edu.my</a:t>
            </a:r>
          </a:p>
        </p:txBody>
      </p:sp>
      <p:sp>
        <p:nvSpPr>
          <p:cNvPr id="25" name="Line 19">
            <a:extLst>
              <a:ext uri="{FF2B5EF4-FFF2-40B4-BE49-F238E27FC236}">
                <a16:creationId xmlns:a16="http://schemas.microsoft.com/office/drawing/2014/main" id="{2C66AC1A-9D4C-4D71-9ECF-633DF53DBF91}"/>
              </a:ext>
            </a:extLst>
          </p:cNvPr>
          <p:cNvSpPr>
            <a:spLocks noChangeShapeType="1"/>
          </p:cNvSpPr>
          <p:nvPr/>
        </p:nvSpPr>
        <p:spPr bwMode="auto">
          <a:xfrm flipV="1">
            <a:off x="6099050" y="2405852"/>
            <a:ext cx="1039692" cy="1082127"/>
          </a:xfrm>
          <a:prstGeom prst="line">
            <a:avLst/>
          </a:prstGeom>
          <a:noFill/>
          <a:ln w="63500">
            <a:solidFill>
              <a:srgbClr val="00B050"/>
            </a:solidFill>
            <a:round/>
            <a:headEnd/>
            <a:tailEnd type="triangle" w="med" len="med"/>
          </a:ln>
        </p:spPr>
        <p:txBody>
          <a:bodyPr/>
          <a:lstStyle/>
          <a:p>
            <a:endParaRPr lang="en-MY" sz="1350">
              <a:solidFill>
                <a:prstClr val="black"/>
              </a:solidFill>
              <a:latin typeface="Perpetua"/>
            </a:endParaRPr>
          </a:p>
        </p:txBody>
      </p:sp>
      <p:sp>
        <p:nvSpPr>
          <p:cNvPr id="26" name="Rectangle: Rounded Corners 25">
            <a:extLst>
              <a:ext uri="{FF2B5EF4-FFF2-40B4-BE49-F238E27FC236}">
                <a16:creationId xmlns:a16="http://schemas.microsoft.com/office/drawing/2014/main" id="{628BB2CE-489B-450F-9861-69A1280617E8}"/>
              </a:ext>
            </a:extLst>
          </p:cNvPr>
          <p:cNvSpPr/>
          <p:nvPr/>
        </p:nvSpPr>
        <p:spPr>
          <a:xfrm>
            <a:off x="4111652" y="3484632"/>
            <a:ext cx="2748691" cy="916231"/>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MY" dirty="0">
                <a:solidFill>
                  <a:schemeClr val="bg1"/>
                </a:solidFill>
              </a:rPr>
              <a:t>2. Click “</a:t>
            </a:r>
            <a:r>
              <a:rPr lang="en-MY" dirty="0" err="1">
                <a:solidFill>
                  <a:schemeClr val="bg1"/>
                </a:solidFill>
              </a:rPr>
              <a:t>Ezaccess</a:t>
            </a:r>
            <a:r>
              <a:rPr lang="en-MY" dirty="0">
                <a:solidFill>
                  <a:schemeClr val="bg1"/>
                </a:solidFill>
              </a:rPr>
              <a:t>” icon</a:t>
            </a:r>
          </a:p>
        </p:txBody>
      </p:sp>
    </p:spTree>
    <p:extLst>
      <p:ext uri="{BB962C8B-B14F-4D97-AF65-F5344CB8AC3E}">
        <p14:creationId xmlns:p14="http://schemas.microsoft.com/office/powerpoint/2010/main" val="971571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a:extLst>
              <a:ext uri="{FF2B5EF4-FFF2-40B4-BE49-F238E27FC236}">
                <a16:creationId xmlns:a16="http://schemas.microsoft.com/office/drawing/2014/main" id="{DF0D7B78-F8CA-4530-8E0E-C9721620808C}"/>
              </a:ext>
            </a:extLst>
          </p:cNvPr>
          <p:cNvSpPr txBox="1">
            <a:spLocks/>
          </p:cNvSpPr>
          <p:nvPr/>
        </p:nvSpPr>
        <p:spPr>
          <a:xfrm>
            <a:off x="448965" y="281175"/>
            <a:ext cx="8246070" cy="61082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MY" sz="2800" dirty="0">
                <a:solidFill>
                  <a:schemeClr val="bg1"/>
                </a:solidFill>
              </a:rPr>
              <a:t>SEARCHING FOR ONLINE JOURNAL</a:t>
            </a:r>
          </a:p>
        </p:txBody>
      </p:sp>
      <p:pic>
        <p:nvPicPr>
          <p:cNvPr id="3" name="Picture 2">
            <a:extLst>
              <a:ext uri="{FF2B5EF4-FFF2-40B4-BE49-F238E27FC236}">
                <a16:creationId xmlns:a16="http://schemas.microsoft.com/office/drawing/2014/main" id="{AFC23B39-8F32-4260-81AF-019DF46392BA}"/>
              </a:ext>
            </a:extLst>
          </p:cNvPr>
          <p:cNvPicPr>
            <a:picLocks noChangeAspect="1"/>
          </p:cNvPicPr>
          <p:nvPr/>
        </p:nvPicPr>
        <p:blipFill rotWithShape="1">
          <a:blip r:embed="rId2"/>
          <a:srcRect l="-197" t="8435" r="1380" b="5466"/>
          <a:stretch/>
        </p:blipFill>
        <p:spPr>
          <a:xfrm>
            <a:off x="0" y="1044700"/>
            <a:ext cx="9143999" cy="4108829"/>
          </a:xfrm>
          <a:prstGeom prst="rect">
            <a:avLst/>
          </a:prstGeom>
        </p:spPr>
      </p:pic>
      <p:sp>
        <p:nvSpPr>
          <p:cNvPr id="12" name="Rectangle: Rounded Corners 11">
            <a:extLst>
              <a:ext uri="{FF2B5EF4-FFF2-40B4-BE49-F238E27FC236}">
                <a16:creationId xmlns:a16="http://schemas.microsoft.com/office/drawing/2014/main" id="{16D11955-7EF2-41DA-BB23-F753005A3976}"/>
              </a:ext>
            </a:extLst>
          </p:cNvPr>
          <p:cNvSpPr/>
          <p:nvPr/>
        </p:nvSpPr>
        <p:spPr>
          <a:xfrm>
            <a:off x="6395308" y="4127160"/>
            <a:ext cx="2605137" cy="916231"/>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MY" dirty="0">
                <a:solidFill>
                  <a:schemeClr val="bg1"/>
                </a:solidFill>
              </a:rPr>
              <a:t>3. Click “L	OG IN” Button</a:t>
            </a:r>
          </a:p>
        </p:txBody>
      </p:sp>
      <p:sp>
        <p:nvSpPr>
          <p:cNvPr id="14" name="Line 19">
            <a:extLst>
              <a:ext uri="{FF2B5EF4-FFF2-40B4-BE49-F238E27FC236}">
                <a16:creationId xmlns:a16="http://schemas.microsoft.com/office/drawing/2014/main" id="{909A1489-A06E-420C-A532-9E772CF96F8D}"/>
              </a:ext>
            </a:extLst>
          </p:cNvPr>
          <p:cNvSpPr>
            <a:spLocks noChangeShapeType="1"/>
          </p:cNvSpPr>
          <p:nvPr/>
        </p:nvSpPr>
        <p:spPr bwMode="auto">
          <a:xfrm flipH="1" flipV="1">
            <a:off x="4909497" y="3866405"/>
            <a:ext cx="1485811" cy="764007"/>
          </a:xfrm>
          <a:prstGeom prst="line">
            <a:avLst/>
          </a:prstGeom>
          <a:noFill/>
          <a:ln w="63500">
            <a:solidFill>
              <a:srgbClr val="00B050"/>
            </a:solidFill>
            <a:round/>
            <a:headEnd/>
            <a:tailEnd type="triangle" w="med" len="med"/>
          </a:ln>
        </p:spPr>
        <p:txBody>
          <a:bodyPr/>
          <a:lstStyle/>
          <a:p>
            <a:endParaRPr lang="en-MY" sz="1350">
              <a:solidFill>
                <a:prstClr val="black"/>
              </a:solidFill>
              <a:latin typeface="Perpetua"/>
            </a:endParaRPr>
          </a:p>
        </p:txBody>
      </p:sp>
    </p:spTree>
    <p:extLst>
      <p:ext uri="{BB962C8B-B14F-4D97-AF65-F5344CB8AC3E}">
        <p14:creationId xmlns:p14="http://schemas.microsoft.com/office/powerpoint/2010/main" val="30223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D6665065-BF27-4145-B3FE-2F8861DC77D3}"/>
              </a:ext>
            </a:extLst>
          </p:cNvPr>
          <p:cNvSpPr txBox="1">
            <a:spLocks/>
          </p:cNvSpPr>
          <p:nvPr/>
        </p:nvSpPr>
        <p:spPr>
          <a:xfrm>
            <a:off x="448965" y="281175"/>
            <a:ext cx="8246070" cy="61082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MY" sz="2800" dirty="0">
                <a:solidFill>
                  <a:schemeClr val="bg1"/>
                </a:solidFill>
              </a:rPr>
              <a:t>SEARCHING FOR ONLINE JOURNAL</a:t>
            </a:r>
          </a:p>
        </p:txBody>
      </p:sp>
      <p:pic>
        <p:nvPicPr>
          <p:cNvPr id="3" name="Picture 2">
            <a:extLst>
              <a:ext uri="{FF2B5EF4-FFF2-40B4-BE49-F238E27FC236}">
                <a16:creationId xmlns:a16="http://schemas.microsoft.com/office/drawing/2014/main" id="{8B33D457-60A3-47FC-B9D6-EF800C01ABD3}"/>
              </a:ext>
            </a:extLst>
          </p:cNvPr>
          <p:cNvPicPr>
            <a:picLocks noChangeAspect="1"/>
          </p:cNvPicPr>
          <p:nvPr/>
        </p:nvPicPr>
        <p:blipFill rotWithShape="1">
          <a:blip r:embed="rId3"/>
          <a:srcRect t="8010" r="1310" b="5466"/>
          <a:stretch/>
        </p:blipFill>
        <p:spPr>
          <a:xfrm>
            <a:off x="0" y="1044700"/>
            <a:ext cx="9123933" cy="4098800"/>
          </a:xfrm>
          <a:prstGeom prst="rect">
            <a:avLst/>
          </a:prstGeom>
        </p:spPr>
      </p:pic>
      <p:sp>
        <p:nvSpPr>
          <p:cNvPr id="11" name="Rectangle: Rounded Corners 10">
            <a:extLst>
              <a:ext uri="{FF2B5EF4-FFF2-40B4-BE49-F238E27FC236}">
                <a16:creationId xmlns:a16="http://schemas.microsoft.com/office/drawing/2014/main" id="{93A46F7A-2D1A-4EBD-B7BD-B192D062F911}"/>
              </a:ext>
            </a:extLst>
          </p:cNvPr>
          <p:cNvSpPr/>
          <p:nvPr/>
        </p:nvSpPr>
        <p:spPr>
          <a:xfrm>
            <a:off x="3503065" y="2877160"/>
            <a:ext cx="2605137" cy="916231"/>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MY" dirty="0">
                <a:solidFill>
                  <a:schemeClr val="bg1"/>
                </a:solidFill>
              </a:rPr>
              <a:t>4. Key in Your UPM-ID and Password</a:t>
            </a:r>
          </a:p>
        </p:txBody>
      </p:sp>
      <p:sp>
        <p:nvSpPr>
          <p:cNvPr id="12" name="Line 19">
            <a:extLst>
              <a:ext uri="{FF2B5EF4-FFF2-40B4-BE49-F238E27FC236}">
                <a16:creationId xmlns:a16="http://schemas.microsoft.com/office/drawing/2014/main" id="{073478B2-7AC3-4A62-81CD-B9AC5A3B39A9}"/>
              </a:ext>
            </a:extLst>
          </p:cNvPr>
          <p:cNvSpPr>
            <a:spLocks noChangeShapeType="1"/>
          </p:cNvSpPr>
          <p:nvPr/>
        </p:nvSpPr>
        <p:spPr bwMode="auto">
          <a:xfrm flipH="1" flipV="1">
            <a:off x="2782213" y="3304312"/>
            <a:ext cx="720851" cy="41700"/>
          </a:xfrm>
          <a:prstGeom prst="line">
            <a:avLst/>
          </a:prstGeom>
          <a:noFill/>
          <a:ln w="63500">
            <a:solidFill>
              <a:srgbClr val="00B050"/>
            </a:solidFill>
            <a:round/>
            <a:headEnd/>
            <a:tailEnd type="triangle" w="med" len="med"/>
          </a:ln>
        </p:spPr>
        <p:txBody>
          <a:bodyPr/>
          <a:lstStyle/>
          <a:p>
            <a:endParaRPr lang="en-MY" sz="1350">
              <a:solidFill>
                <a:prstClr val="black"/>
              </a:solidFill>
              <a:latin typeface="Perpetua"/>
            </a:endParaRPr>
          </a:p>
        </p:txBody>
      </p:sp>
      <p:sp>
        <p:nvSpPr>
          <p:cNvPr id="13" name="Line 19">
            <a:extLst>
              <a:ext uri="{FF2B5EF4-FFF2-40B4-BE49-F238E27FC236}">
                <a16:creationId xmlns:a16="http://schemas.microsoft.com/office/drawing/2014/main" id="{B0BE7B94-4511-4D3F-958F-AE3B1162C5B4}"/>
              </a:ext>
            </a:extLst>
          </p:cNvPr>
          <p:cNvSpPr>
            <a:spLocks noChangeShapeType="1"/>
          </p:cNvSpPr>
          <p:nvPr/>
        </p:nvSpPr>
        <p:spPr bwMode="auto">
          <a:xfrm flipH="1" flipV="1">
            <a:off x="2760159" y="2866423"/>
            <a:ext cx="742906" cy="468852"/>
          </a:xfrm>
          <a:prstGeom prst="line">
            <a:avLst/>
          </a:prstGeom>
          <a:noFill/>
          <a:ln w="63500">
            <a:solidFill>
              <a:srgbClr val="00B050"/>
            </a:solidFill>
            <a:round/>
            <a:headEnd/>
            <a:tailEnd type="triangle" w="med" len="med"/>
          </a:ln>
        </p:spPr>
        <p:txBody>
          <a:bodyPr/>
          <a:lstStyle/>
          <a:p>
            <a:endParaRPr lang="en-MY" sz="1350">
              <a:solidFill>
                <a:prstClr val="black"/>
              </a:solidFill>
              <a:latin typeface="Perpetua"/>
            </a:endParaRPr>
          </a:p>
        </p:txBody>
      </p:sp>
    </p:spTree>
    <p:extLst>
      <p:ext uri="{BB962C8B-B14F-4D97-AF65-F5344CB8AC3E}">
        <p14:creationId xmlns:p14="http://schemas.microsoft.com/office/powerpoint/2010/main" val="3452302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52108D5C-5D55-4E92-9FAE-07D466EA7BF3}"/>
              </a:ext>
            </a:extLst>
          </p:cNvPr>
          <p:cNvSpPr txBox="1">
            <a:spLocks/>
          </p:cNvSpPr>
          <p:nvPr/>
        </p:nvSpPr>
        <p:spPr>
          <a:xfrm>
            <a:off x="448965" y="281175"/>
            <a:ext cx="8246070" cy="61082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MY" sz="2800" dirty="0">
                <a:solidFill>
                  <a:schemeClr val="bg1"/>
                </a:solidFill>
              </a:rPr>
              <a:t>SEARCHING FOR ONLINE JOURNAL</a:t>
            </a:r>
          </a:p>
        </p:txBody>
      </p:sp>
      <p:pic>
        <p:nvPicPr>
          <p:cNvPr id="3" name="Picture 2">
            <a:extLst>
              <a:ext uri="{FF2B5EF4-FFF2-40B4-BE49-F238E27FC236}">
                <a16:creationId xmlns:a16="http://schemas.microsoft.com/office/drawing/2014/main" id="{D3AFD42A-24ED-4F4C-99AF-6837ADC2EE2A}"/>
              </a:ext>
            </a:extLst>
          </p:cNvPr>
          <p:cNvPicPr>
            <a:picLocks noChangeAspect="1"/>
          </p:cNvPicPr>
          <p:nvPr/>
        </p:nvPicPr>
        <p:blipFill rotWithShape="1">
          <a:blip r:embed="rId3"/>
          <a:srcRect t="8436" r="1380" b="5466"/>
          <a:stretch/>
        </p:blipFill>
        <p:spPr>
          <a:xfrm>
            <a:off x="0" y="1044700"/>
            <a:ext cx="9144000" cy="4098800"/>
          </a:xfrm>
          <a:prstGeom prst="rect">
            <a:avLst/>
          </a:prstGeom>
        </p:spPr>
      </p:pic>
      <p:sp>
        <p:nvSpPr>
          <p:cNvPr id="8" name="Rectangle: Rounded Corners 7">
            <a:extLst>
              <a:ext uri="{FF2B5EF4-FFF2-40B4-BE49-F238E27FC236}">
                <a16:creationId xmlns:a16="http://schemas.microsoft.com/office/drawing/2014/main" id="{F28364D3-A2C8-4B69-B0E6-A48F822DCE0B}"/>
              </a:ext>
            </a:extLst>
          </p:cNvPr>
          <p:cNvSpPr/>
          <p:nvPr/>
        </p:nvSpPr>
        <p:spPr>
          <a:xfrm>
            <a:off x="7015280" y="1197405"/>
            <a:ext cx="1985165" cy="3817626"/>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MY" sz="1600" dirty="0">
                <a:solidFill>
                  <a:schemeClr val="bg1"/>
                </a:solidFill>
              </a:rPr>
              <a:t>5. You can choose any related subscribed online databases by browsing the listing of subscribed online database or if you already have selected online database, you can click on the alphabet, for example “S” for </a:t>
            </a:r>
            <a:r>
              <a:rPr lang="en-MY" sz="1600" dirty="0" err="1">
                <a:solidFill>
                  <a:schemeClr val="bg1"/>
                </a:solidFill>
              </a:rPr>
              <a:t>ScienceDirect</a:t>
            </a:r>
            <a:r>
              <a:rPr lang="en-MY" dirty="0">
                <a:solidFill>
                  <a:schemeClr val="bg1"/>
                </a:solidFill>
              </a:rPr>
              <a:t>	</a:t>
            </a:r>
          </a:p>
        </p:txBody>
      </p:sp>
      <p:sp>
        <p:nvSpPr>
          <p:cNvPr id="5" name="Line 19">
            <a:extLst>
              <a:ext uri="{FF2B5EF4-FFF2-40B4-BE49-F238E27FC236}">
                <a16:creationId xmlns:a16="http://schemas.microsoft.com/office/drawing/2014/main" id="{B0BE7B94-4511-4D3F-958F-AE3B1162C5B4}"/>
              </a:ext>
            </a:extLst>
          </p:cNvPr>
          <p:cNvSpPr>
            <a:spLocks noChangeShapeType="1"/>
          </p:cNvSpPr>
          <p:nvPr/>
        </p:nvSpPr>
        <p:spPr bwMode="auto">
          <a:xfrm flipH="1" flipV="1">
            <a:off x="5793640" y="2871791"/>
            <a:ext cx="1221640" cy="768893"/>
          </a:xfrm>
          <a:prstGeom prst="line">
            <a:avLst/>
          </a:prstGeom>
          <a:noFill/>
          <a:ln w="63500">
            <a:solidFill>
              <a:srgbClr val="00B050"/>
            </a:solidFill>
            <a:round/>
            <a:headEnd/>
            <a:tailEnd type="triangle" w="med" len="med"/>
          </a:ln>
        </p:spPr>
        <p:txBody>
          <a:bodyPr/>
          <a:lstStyle/>
          <a:p>
            <a:endParaRPr lang="en-MY" sz="1350">
              <a:solidFill>
                <a:prstClr val="black"/>
              </a:solidFill>
              <a:latin typeface="Perpetua"/>
            </a:endParaRPr>
          </a:p>
        </p:txBody>
      </p:sp>
      <p:sp>
        <p:nvSpPr>
          <p:cNvPr id="7" name="Rectangle 6">
            <a:extLst>
              <a:ext uri="{FF2B5EF4-FFF2-40B4-BE49-F238E27FC236}">
                <a16:creationId xmlns:a16="http://schemas.microsoft.com/office/drawing/2014/main" id="{92E9AEBD-7671-41E3-BE40-A496732F0779}"/>
              </a:ext>
            </a:extLst>
          </p:cNvPr>
          <p:cNvSpPr/>
          <p:nvPr/>
        </p:nvSpPr>
        <p:spPr>
          <a:xfrm>
            <a:off x="2281424" y="3793390"/>
            <a:ext cx="3512215" cy="1068935"/>
          </a:xfrm>
          <a:prstGeom prst="rect">
            <a:avLst/>
          </a:prstGeom>
          <a:noFill/>
          <a:ln w="28575">
            <a:solidFill>
              <a:srgbClr val="FF0000"/>
            </a:solidFill>
            <a:prstDash val="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MY">
              <a:ln>
                <a:solidFill>
                  <a:srgbClr val="FF0000"/>
                </a:solidFill>
                <a:prstDash val="dash"/>
              </a:ln>
              <a:solidFill>
                <a:schemeClr val="tx1"/>
              </a:solidFill>
            </a:endParaRPr>
          </a:p>
        </p:txBody>
      </p:sp>
    </p:spTree>
    <p:extLst>
      <p:ext uri="{BB962C8B-B14F-4D97-AF65-F5344CB8AC3E}">
        <p14:creationId xmlns:p14="http://schemas.microsoft.com/office/powerpoint/2010/main" val="99421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5341" r="1650" b="23629"/>
          <a:stretch/>
        </p:blipFill>
        <p:spPr bwMode="auto">
          <a:xfrm>
            <a:off x="0" y="876692"/>
            <a:ext cx="9144000" cy="4266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976015" y="281175"/>
            <a:ext cx="7024430" cy="523220"/>
          </a:xfrm>
          <a:prstGeom prst="rect">
            <a:avLst/>
          </a:prstGeom>
        </p:spPr>
        <p:txBody>
          <a:bodyPr wrap="square">
            <a:spAutoFit/>
          </a:bodyPr>
          <a:lstStyle/>
          <a:p>
            <a:pPr algn="r"/>
            <a:r>
              <a:rPr lang="en-MY" sz="2800" dirty="0">
                <a:solidFill>
                  <a:schemeClr val="bg1"/>
                </a:solidFill>
              </a:rPr>
              <a:t>SEARCHING FOR ONLINE JOURNAL</a:t>
            </a:r>
          </a:p>
        </p:txBody>
      </p:sp>
      <p:sp>
        <p:nvSpPr>
          <p:cNvPr id="4" name="Rectangle: Rounded Corners 7">
            <a:extLst>
              <a:ext uri="{FF2B5EF4-FFF2-40B4-BE49-F238E27FC236}">
                <a16:creationId xmlns:a16="http://schemas.microsoft.com/office/drawing/2014/main" id="{F28364D3-A2C8-4B69-B0E6-A48F822DCE0B}"/>
              </a:ext>
            </a:extLst>
          </p:cNvPr>
          <p:cNvSpPr/>
          <p:nvPr/>
        </p:nvSpPr>
        <p:spPr>
          <a:xfrm>
            <a:off x="4121390" y="3182570"/>
            <a:ext cx="1985165" cy="763526"/>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MY" sz="1600" dirty="0">
                <a:solidFill>
                  <a:schemeClr val="bg1"/>
                </a:solidFill>
              </a:rPr>
              <a:t>6. Click </a:t>
            </a:r>
            <a:r>
              <a:rPr lang="en-MY" sz="1600" dirty="0" err="1">
                <a:solidFill>
                  <a:schemeClr val="bg1"/>
                </a:solidFill>
              </a:rPr>
              <a:t>ScienceDirect</a:t>
            </a:r>
            <a:r>
              <a:rPr lang="en-MY" sz="1600" dirty="0">
                <a:solidFill>
                  <a:schemeClr val="bg1"/>
                </a:solidFill>
              </a:rPr>
              <a:t> link</a:t>
            </a:r>
            <a:endParaRPr lang="en-MY" dirty="0">
              <a:solidFill>
                <a:schemeClr val="bg1"/>
              </a:solidFill>
            </a:endParaRPr>
          </a:p>
        </p:txBody>
      </p:sp>
      <p:sp>
        <p:nvSpPr>
          <p:cNvPr id="5" name="Line 19">
            <a:extLst>
              <a:ext uri="{FF2B5EF4-FFF2-40B4-BE49-F238E27FC236}">
                <a16:creationId xmlns:a16="http://schemas.microsoft.com/office/drawing/2014/main" id="{B0BE7B94-4511-4D3F-958F-AE3B1162C5B4}"/>
              </a:ext>
            </a:extLst>
          </p:cNvPr>
          <p:cNvSpPr>
            <a:spLocks noChangeShapeType="1"/>
          </p:cNvSpPr>
          <p:nvPr/>
        </p:nvSpPr>
        <p:spPr bwMode="auto">
          <a:xfrm flipH="1" flipV="1">
            <a:off x="2892245" y="2585166"/>
            <a:ext cx="1221640" cy="768893"/>
          </a:xfrm>
          <a:prstGeom prst="line">
            <a:avLst/>
          </a:prstGeom>
          <a:noFill/>
          <a:ln w="63500">
            <a:solidFill>
              <a:srgbClr val="00B050"/>
            </a:solidFill>
            <a:round/>
            <a:headEnd/>
            <a:tailEnd type="triangle" w="med" len="med"/>
          </a:ln>
        </p:spPr>
        <p:txBody>
          <a:bodyPr/>
          <a:lstStyle/>
          <a:p>
            <a:endParaRPr lang="en-MY" sz="1350">
              <a:solidFill>
                <a:prstClr val="black"/>
              </a:solidFill>
              <a:latin typeface="Perpetua"/>
            </a:endParaRPr>
          </a:p>
        </p:txBody>
      </p:sp>
    </p:spTree>
    <p:extLst>
      <p:ext uri="{BB962C8B-B14F-4D97-AF65-F5344CB8AC3E}">
        <p14:creationId xmlns:p14="http://schemas.microsoft.com/office/powerpoint/2010/main" val="2864242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28" t="13527" r="1558" b="10000"/>
          <a:stretch/>
        </p:blipFill>
        <p:spPr bwMode="auto">
          <a:xfrm>
            <a:off x="0" y="1044700"/>
            <a:ext cx="9144000" cy="409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517899" y="332126"/>
            <a:ext cx="7482545" cy="523220"/>
          </a:xfrm>
          <a:prstGeom prst="rect">
            <a:avLst/>
          </a:prstGeom>
        </p:spPr>
        <p:txBody>
          <a:bodyPr wrap="square">
            <a:spAutoFit/>
          </a:bodyPr>
          <a:lstStyle/>
          <a:p>
            <a:pPr algn="r"/>
            <a:r>
              <a:rPr lang="en-MY" sz="2800" dirty="0">
                <a:solidFill>
                  <a:schemeClr val="bg1"/>
                </a:solidFill>
              </a:rPr>
              <a:t>SEARCHING FOR ONLINE JOURNAL</a:t>
            </a:r>
          </a:p>
        </p:txBody>
      </p:sp>
      <p:sp>
        <p:nvSpPr>
          <p:cNvPr id="4" name="Rectangle: Rounded Corners 7">
            <a:extLst>
              <a:ext uri="{FF2B5EF4-FFF2-40B4-BE49-F238E27FC236}">
                <a16:creationId xmlns:a16="http://schemas.microsoft.com/office/drawing/2014/main" id="{F28364D3-A2C8-4B69-B0E6-A48F822DCE0B}"/>
              </a:ext>
            </a:extLst>
          </p:cNvPr>
          <p:cNvSpPr/>
          <p:nvPr/>
        </p:nvSpPr>
        <p:spPr>
          <a:xfrm>
            <a:off x="1976015" y="2577442"/>
            <a:ext cx="1985165" cy="763526"/>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MY" sz="1600" dirty="0">
                <a:solidFill>
                  <a:schemeClr val="bg1"/>
                </a:solidFill>
              </a:rPr>
              <a:t>7. Type any desired keyword.</a:t>
            </a:r>
            <a:endParaRPr lang="en-MY" dirty="0">
              <a:solidFill>
                <a:schemeClr val="bg1"/>
              </a:solidFill>
            </a:endParaRPr>
          </a:p>
        </p:txBody>
      </p:sp>
      <p:sp>
        <p:nvSpPr>
          <p:cNvPr id="5" name="Line 19">
            <a:extLst>
              <a:ext uri="{FF2B5EF4-FFF2-40B4-BE49-F238E27FC236}">
                <a16:creationId xmlns:a16="http://schemas.microsoft.com/office/drawing/2014/main" id="{B0BE7B94-4511-4D3F-958F-AE3B1162C5B4}"/>
              </a:ext>
            </a:extLst>
          </p:cNvPr>
          <p:cNvSpPr>
            <a:spLocks noChangeShapeType="1"/>
          </p:cNvSpPr>
          <p:nvPr/>
        </p:nvSpPr>
        <p:spPr bwMode="auto">
          <a:xfrm flipH="1" flipV="1">
            <a:off x="6266718" y="2260090"/>
            <a:ext cx="443152" cy="396071"/>
          </a:xfrm>
          <a:prstGeom prst="line">
            <a:avLst/>
          </a:prstGeom>
          <a:noFill/>
          <a:ln w="63500">
            <a:solidFill>
              <a:srgbClr val="00B050"/>
            </a:solidFill>
            <a:round/>
            <a:headEnd/>
            <a:tailEnd type="triangle" w="med" len="med"/>
          </a:ln>
        </p:spPr>
        <p:txBody>
          <a:bodyPr/>
          <a:lstStyle/>
          <a:p>
            <a:endParaRPr lang="en-MY" sz="1350">
              <a:solidFill>
                <a:prstClr val="black"/>
              </a:solidFill>
              <a:latin typeface="Perpetua"/>
            </a:endParaRPr>
          </a:p>
        </p:txBody>
      </p:sp>
      <p:sp>
        <p:nvSpPr>
          <p:cNvPr id="6" name="Line 19">
            <a:extLst>
              <a:ext uri="{FF2B5EF4-FFF2-40B4-BE49-F238E27FC236}">
                <a16:creationId xmlns:a16="http://schemas.microsoft.com/office/drawing/2014/main" id="{B0BE7B94-4511-4D3F-958F-AE3B1162C5B4}"/>
              </a:ext>
            </a:extLst>
          </p:cNvPr>
          <p:cNvSpPr>
            <a:spLocks noChangeShapeType="1"/>
          </p:cNvSpPr>
          <p:nvPr/>
        </p:nvSpPr>
        <p:spPr bwMode="auto">
          <a:xfrm flipH="1" flipV="1">
            <a:off x="1365195" y="2353119"/>
            <a:ext cx="610820" cy="606086"/>
          </a:xfrm>
          <a:prstGeom prst="line">
            <a:avLst/>
          </a:prstGeom>
          <a:noFill/>
          <a:ln w="63500">
            <a:solidFill>
              <a:srgbClr val="00B050"/>
            </a:solidFill>
            <a:round/>
            <a:headEnd/>
            <a:tailEnd type="triangle" w="med" len="med"/>
          </a:ln>
        </p:spPr>
        <p:txBody>
          <a:bodyPr/>
          <a:lstStyle/>
          <a:p>
            <a:endParaRPr lang="en-MY" sz="1350">
              <a:solidFill>
                <a:prstClr val="black"/>
              </a:solidFill>
              <a:latin typeface="Perpetua"/>
            </a:endParaRPr>
          </a:p>
        </p:txBody>
      </p:sp>
      <p:sp>
        <p:nvSpPr>
          <p:cNvPr id="7" name="Rectangle: Rounded Corners 7">
            <a:extLst>
              <a:ext uri="{FF2B5EF4-FFF2-40B4-BE49-F238E27FC236}">
                <a16:creationId xmlns:a16="http://schemas.microsoft.com/office/drawing/2014/main" id="{F28364D3-A2C8-4B69-B0E6-A48F822DCE0B}"/>
              </a:ext>
            </a:extLst>
          </p:cNvPr>
          <p:cNvSpPr/>
          <p:nvPr/>
        </p:nvSpPr>
        <p:spPr>
          <a:xfrm>
            <a:off x="6709870" y="2322642"/>
            <a:ext cx="1527356" cy="763526"/>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MY" sz="1600" dirty="0">
                <a:solidFill>
                  <a:schemeClr val="bg1"/>
                </a:solidFill>
              </a:rPr>
              <a:t>8. Click search button</a:t>
            </a:r>
            <a:endParaRPr lang="en-MY" dirty="0">
              <a:solidFill>
                <a:schemeClr val="bg1"/>
              </a:solidFill>
            </a:endParaRPr>
          </a:p>
        </p:txBody>
      </p:sp>
    </p:spTree>
    <p:extLst>
      <p:ext uri="{BB962C8B-B14F-4D97-AF65-F5344CB8AC3E}">
        <p14:creationId xmlns:p14="http://schemas.microsoft.com/office/powerpoint/2010/main" val="2480128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196" r="1278" b="8454"/>
          <a:stretch/>
        </p:blipFill>
        <p:spPr bwMode="auto">
          <a:xfrm>
            <a:off x="1" y="1044700"/>
            <a:ext cx="9144000" cy="409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586835" y="281175"/>
            <a:ext cx="6413610" cy="523220"/>
          </a:xfrm>
          <a:prstGeom prst="rect">
            <a:avLst/>
          </a:prstGeom>
        </p:spPr>
        <p:txBody>
          <a:bodyPr wrap="square">
            <a:spAutoFit/>
          </a:bodyPr>
          <a:lstStyle/>
          <a:p>
            <a:pPr algn="r"/>
            <a:r>
              <a:rPr lang="en-MY" sz="2800" dirty="0">
                <a:solidFill>
                  <a:schemeClr val="bg1"/>
                </a:solidFill>
              </a:rPr>
              <a:t>SEARCHING FOR ONLINE JOURNAL</a:t>
            </a:r>
          </a:p>
        </p:txBody>
      </p:sp>
      <p:sp>
        <p:nvSpPr>
          <p:cNvPr id="4" name="Rectangle: Rounded Corners 7">
            <a:extLst>
              <a:ext uri="{FF2B5EF4-FFF2-40B4-BE49-F238E27FC236}">
                <a16:creationId xmlns:a16="http://schemas.microsoft.com/office/drawing/2014/main" id="{F28364D3-A2C8-4B69-B0E6-A48F822DCE0B}"/>
              </a:ext>
            </a:extLst>
          </p:cNvPr>
          <p:cNvSpPr/>
          <p:nvPr/>
        </p:nvSpPr>
        <p:spPr>
          <a:xfrm>
            <a:off x="448965" y="3793390"/>
            <a:ext cx="1985165" cy="763526"/>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MY" sz="1600" dirty="0">
                <a:solidFill>
                  <a:schemeClr val="bg1"/>
                </a:solidFill>
              </a:rPr>
              <a:t>9. Click Download PDF link to get full text article</a:t>
            </a:r>
            <a:endParaRPr lang="en-MY" dirty="0">
              <a:solidFill>
                <a:schemeClr val="bg1"/>
              </a:solidFill>
            </a:endParaRPr>
          </a:p>
        </p:txBody>
      </p:sp>
      <p:sp>
        <p:nvSpPr>
          <p:cNvPr id="5" name="Line 19">
            <a:extLst>
              <a:ext uri="{FF2B5EF4-FFF2-40B4-BE49-F238E27FC236}">
                <a16:creationId xmlns:a16="http://schemas.microsoft.com/office/drawing/2014/main" id="{B0BE7B94-4511-4D3F-958F-AE3B1162C5B4}"/>
              </a:ext>
            </a:extLst>
          </p:cNvPr>
          <p:cNvSpPr>
            <a:spLocks noChangeShapeType="1"/>
          </p:cNvSpPr>
          <p:nvPr/>
        </p:nvSpPr>
        <p:spPr bwMode="auto">
          <a:xfrm flipV="1">
            <a:off x="2434130" y="3946095"/>
            <a:ext cx="458115" cy="305410"/>
          </a:xfrm>
          <a:prstGeom prst="line">
            <a:avLst/>
          </a:prstGeom>
          <a:noFill/>
          <a:ln w="63500">
            <a:solidFill>
              <a:srgbClr val="00B050"/>
            </a:solidFill>
            <a:round/>
            <a:headEnd/>
            <a:tailEnd type="triangle" w="med" len="med"/>
          </a:ln>
        </p:spPr>
        <p:txBody>
          <a:bodyPr/>
          <a:lstStyle/>
          <a:p>
            <a:endParaRPr lang="en-MY" sz="1350">
              <a:solidFill>
                <a:prstClr val="black"/>
              </a:solidFill>
              <a:latin typeface="Perpetua"/>
            </a:endParaRPr>
          </a:p>
        </p:txBody>
      </p:sp>
    </p:spTree>
    <p:extLst>
      <p:ext uri="{BB962C8B-B14F-4D97-AF65-F5344CB8AC3E}">
        <p14:creationId xmlns:p14="http://schemas.microsoft.com/office/powerpoint/2010/main" val="64743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361" r="1371" b="5649"/>
          <a:stretch/>
        </p:blipFill>
        <p:spPr bwMode="auto">
          <a:xfrm>
            <a:off x="-9150" y="1044701"/>
            <a:ext cx="9144001" cy="4098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396886" y="260458"/>
            <a:ext cx="6719019" cy="523220"/>
          </a:xfrm>
          <a:prstGeom prst="rect">
            <a:avLst/>
          </a:prstGeom>
        </p:spPr>
        <p:txBody>
          <a:bodyPr wrap="square">
            <a:spAutoFit/>
          </a:bodyPr>
          <a:lstStyle/>
          <a:p>
            <a:pPr algn="r"/>
            <a:r>
              <a:rPr lang="en-MY" sz="2800" dirty="0">
                <a:solidFill>
                  <a:schemeClr val="bg1"/>
                </a:solidFill>
              </a:rPr>
              <a:t>SEARCHING FOR ONLINE JOURNAL</a:t>
            </a:r>
          </a:p>
        </p:txBody>
      </p:sp>
      <p:sp>
        <p:nvSpPr>
          <p:cNvPr id="4" name="Flowchart: Process 3"/>
          <p:cNvSpPr/>
          <p:nvPr/>
        </p:nvSpPr>
        <p:spPr>
          <a:xfrm>
            <a:off x="8389625" y="1044701"/>
            <a:ext cx="305410" cy="305409"/>
          </a:xfrm>
          <a:prstGeom prst="flowChartProcess">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Rectangle: Rounded Corners 7">
            <a:extLst>
              <a:ext uri="{FF2B5EF4-FFF2-40B4-BE49-F238E27FC236}">
                <a16:creationId xmlns:a16="http://schemas.microsoft.com/office/drawing/2014/main" id="{F28364D3-A2C8-4B69-B0E6-A48F822DCE0B}"/>
              </a:ext>
            </a:extLst>
          </p:cNvPr>
          <p:cNvSpPr/>
          <p:nvPr/>
        </p:nvSpPr>
        <p:spPr>
          <a:xfrm>
            <a:off x="5946345" y="1350110"/>
            <a:ext cx="1985165" cy="763526"/>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MY" sz="1600" dirty="0">
                <a:solidFill>
                  <a:schemeClr val="bg1"/>
                </a:solidFill>
              </a:rPr>
              <a:t>10. Click download button to save the full text  PDF article </a:t>
            </a:r>
            <a:endParaRPr lang="en-MY" dirty="0">
              <a:solidFill>
                <a:schemeClr val="bg1"/>
              </a:solidFill>
            </a:endParaRPr>
          </a:p>
        </p:txBody>
      </p:sp>
      <p:sp>
        <p:nvSpPr>
          <p:cNvPr id="7" name="Line 19">
            <a:extLst>
              <a:ext uri="{FF2B5EF4-FFF2-40B4-BE49-F238E27FC236}">
                <a16:creationId xmlns:a16="http://schemas.microsoft.com/office/drawing/2014/main" id="{B0BE7B94-4511-4D3F-958F-AE3B1162C5B4}"/>
              </a:ext>
            </a:extLst>
          </p:cNvPr>
          <p:cNvSpPr>
            <a:spLocks noChangeShapeType="1"/>
          </p:cNvSpPr>
          <p:nvPr/>
        </p:nvSpPr>
        <p:spPr bwMode="auto">
          <a:xfrm flipV="1">
            <a:off x="7917485" y="1338823"/>
            <a:ext cx="458115" cy="305410"/>
          </a:xfrm>
          <a:prstGeom prst="line">
            <a:avLst/>
          </a:prstGeom>
          <a:noFill/>
          <a:ln w="63500">
            <a:solidFill>
              <a:srgbClr val="00B050"/>
            </a:solidFill>
            <a:round/>
            <a:headEnd/>
            <a:tailEnd type="triangle" w="med" len="med"/>
          </a:ln>
        </p:spPr>
        <p:txBody>
          <a:bodyPr/>
          <a:lstStyle/>
          <a:p>
            <a:endParaRPr lang="en-MY" sz="1350">
              <a:solidFill>
                <a:prstClr val="black"/>
              </a:solidFill>
              <a:latin typeface="Perpetua"/>
            </a:endParaRPr>
          </a:p>
        </p:txBody>
      </p:sp>
    </p:spTree>
    <p:extLst>
      <p:ext uri="{BB962C8B-B14F-4D97-AF65-F5344CB8AC3E}">
        <p14:creationId xmlns:p14="http://schemas.microsoft.com/office/powerpoint/2010/main" val="11746582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16046</TotalTime>
  <Words>169</Words>
  <Application>Microsoft Office PowerPoint</Application>
  <PresentationFormat>On-screen Show (16:9)</PresentationFormat>
  <Paragraphs>24</Paragraphs>
  <Slides>10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Perpetua</vt:lpstr>
      <vt:lpstr>Office Theme</vt:lpstr>
      <vt:lpstr>How To Access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UPM</cp:lastModifiedBy>
  <cp:revision>182</cp:revision>
  <dcterms:created xsi:type="dcterms:W3CDTF">2013-08-21T19:17:07Z</dcterms:created>
  <dcterms:modified xsi:type="dcterms:W3CDTF">2019-11-29T03:26:12Z</dcterms:modified>
</cp:coreProperties>
</file>