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80" r:id="rId2"/>
    <p:sldId id="281" r:id="rId3"/>
    <p:sldId id="282" r:id="rId4"/>
    <p:sldId id="283" r:id="rId5"/>
    <p:sldId id="285" r:id="rId6"/>
    <p:sldId id="284" r:id="rId7"/>
    <p:sldId id="287" r:id="rId8"/>
    <p:sldId id="286" r:id="rId9"/>
    <p:sldId id="289" r:id="rId10"/>
    <p:sldId id="290" r:id="rId11"/>
    <p:sldId id="291" r:id="rId12"/>
    <p:sldId id="315" r:id="rId13"/>
    <p:sldId id="316" r:id="rId14"/>
    <p:sldId id="317" r:id="rId15"/>
    <p:sldId id="298" r:id="rId16"/>
    <p:sldId id="296" r:id="rId17"/>
    <p:sldId id="300" r:id="rId18"/>
    <p:sldId id="301" r:id="rId19"/>
    <p:sldId id="318" r:id="rId20"/>
    <p:sldId id="306" r:id="rId21"/>
    <p:sldId id="319" r:id="rId22"/>
    <p:sldId id="311" r:id="rId23"/>
    <p:sldId id="312" r:id="rId24"/>
    <p:sldId id="313" r:id="rId25"/>
    <p:sldId id="314" r:id="rId26"/>
    <p:sldId id="310" r:id="rId2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2DA5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533" autoAdjust="0"/>
  </p:normalViewPr>
  <p:slideViewPr>
    <p:cSldViewPr>
      <p:cViewPr>
        <p:scale>
          <a:sx n="80" d="100"/>
          <a:sy n="80" d="100"/>
        </p:scale>
        <p:origin x="-15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0" cy="49331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2"/>
            <a:ext cx="2918830" cy="49331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9A24228-557E-455C-AE38-EC46648A498E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0" cy="49331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7"/>
            <a:ext cx="2918830" cy="49331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5CBA8C3-E552-4799-B479-9A9816D9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563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0" cy="49331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0" cy="49331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AF8618B-A7E9-4A1F-BEB1-807AABD8947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9" y="4686501"/>
            <a:ext cx="5388609" cy="4439840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0" cy="49331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331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0C3E3E6-1A4A-4589-AF56-3ACCD0661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CFC0-71CA-4867-8193-A15B468A2F41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2D2D-6AAD-4E5A-849C-14AB845EF079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3D8E-F600-41B9-A3A9-9FEC0D257D45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12DB-5273-4ABC-93F3-36F078B42AEF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804-505C-44AB-B495-F45A8718791A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0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0E46-B0B0-4B68-ABF2-7620C1ACF20A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9E7A-42C3-47BD-B84C-B05B2A0BE144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BDE-FA68-45A1-927B-421059568B3F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DBFF-4203-45D7-A452-AFBA844F3259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E71A-C5F1-4B24-878E-D2D260B49A5F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B3EE-EBD4-4368-B62E-30C678CC0AB5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2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8E98-3CBD-4DBC-9F6D-6298359F2B9E}" type="datetime1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741CA-DD10-41AF-8883-3525C3031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0128"/>
            <a:ext cx="9144000" cy="914400"/>
          </a:xfrm>
        </p:spPr>
        <p:txBody>
          <a:bodyPr/>
          <a:lstStyle/>
          <a:p>
            <a:r>
              <a:rPr lang="en-AU" b="1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Student Quick Start Guide</a:t>
            </a:r>
            <a:endParaRPr lang="en-AU" b="1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2438400"/>
          </a:xfrm>
        </p:spPr>
        <p:txBody>
          <a:bodyPr>
            <a:normAutofit fontScale="85000" lnSpcReduction="20000"/>
          </a:bodyPr>
          <a:lstStyle/>
          <a:p>
            <a:r>
              <a:rPr lang="en-AU" sz="3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Prepared by: </a:t>
            </a:r>
          </a:p>
          <a:p>
            <a:endParaRPr lang="en-AU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A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Information Services Division</a:t>
            </a:r>
          </a:p>
          <a:p>
            <a:r>
              <a:rPr lang="en-AU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Perpustakaan</a:t>
            </a:r>
            <a:r>
              <a:rPr lang="en-A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Sultan Abdul </a:t>
            </a:r>
            <a:r>
              <a:rPr lang="en-AU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Samad</a:t>
            </a:r>
            <a:r>
              <a:rPr lang="en-A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Universiti</a:t>
            </a:r>
            <a:r>
              <a:rPr lang="en-A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Putra Malaysia </a:t>
            </a:r>
          </a:p>
          <a:p>
            <a:r>
              <a:rPr lang="en-A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2015</a:t>
            </a:r>
          </a:p>
          <a:p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I:\turnitin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694554"/>
            <a:ext cx="2286000" cy="14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STEP 1 : Creating a User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584841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AU" sz="1400" dirty="0"/>
              <a:t>Enter the </a:t>
            </a:r>
            <a:r>
              <a:rPr lang="en-AU" sz="1400" dirty="0" smtClean="0"/>
              <a:t> </a:t>
            </a:r>
            <a:r>
              <a:rPr lang="en-AU" sz="1400" b="1" i="1" dirty="0"/>
              <a:t>c</a:t>
            </a:r>
            <a:r>
              <a:rPr lang="en-AU" sz="1400" b="1" i="1" dirty="0" smtClean="0"/>
              <a:t>lass ID </a:t>
            </a:r>
            <a:r>
              <a:rPr lang="en-AU" sz="1400" dirty="0"/>
              <a:t>number and the </a:t>
            </a:r>
            <a:r>
              <a:rPr lang="en-AU" sz="1400" b="1" i="1" dirty="0" smtClean="0"/>
              <a:t>class </a:t>
            </a:r>
            <a:r>
              <a:rPr lang="en-AU" sz="1400" b="1" i="1" dirty="0" err="1"/>
              <a:t>e</a:t>
            </a:r>
            <a:r>
              <a:rPr lang="en-AU" sz="1400" b="1" i="1" dirty="0" err="1" smtClean="0"/>
              <a:t>nrollment</a:t>
            </a:r>
            <a:r>
              <a:rPr lang="en-AU" sz="1400" b="1" i="1" dirty="0" smtClean="0"/>
              <a:t> password.</a:t>
            </a:r>
          </a:p>
          <a:p>
            <a:pPr algn="just"/>
            <a:endParaRPr lang="en-AU" sz="1400" b="1" i="1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AU" sz="1200" dirty="0" smtClean="0"/>
              <a:t>You </a:t>
            </a:r>
            <a:r>
              <a:rPr lang="en-AU" sz="1200" dirty="0"/>
              <a:t>can get this information from your </a:t>
            </a:r>
            <a:r>
              <a:rPr lang="en-AU" sz="1200" dirty="0" smtClean="0"/>
              <a:t>instructor.</a:t>
            </a:r>
          </a:p>
          <a:p>
            <a:pPr algn="just"/>
            <a:endParaRPr lang="en-AU" sz="1200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en-AU" sz="1400" dirty="0"/>
              <a:t>Enter the </a:t>
            </a:r>
            <a:r>
              <a:rPr lang="en-AU" sz="1400" b="1" i="1" dirty="0"/>
              <a:t>user first name, last name, </a:t>
            </a:r>
            <a:r>
              <a:rPr lang="en-AU" sz="1400" dirty="0"/>
              <a:t>and </a:t>
            </a:r>
            <a:r>
              <a:rPr lang="en-AU" sz="1400" dirty="0" smtClean="0"/>
              <a:t>a valid </a:t>
            </a:r>
            <a:r>
              <a:rPr lang="en-AU" sz="1400" b="1" i="1" dirty="0"/>
              <a:t>e-mail address </a:t>
            </a:r>
            <a:r>
              <a:rPr lang="en-AU" sz="1400" dirty="0"/>
              <a:t>to use as the login </a:t>
            </a:r>
            <a:r>
              <a:rPr lang="en-AU" sz="1400" dirty="0" smtClean="0"/>
              <a:t>for </a:t>
            </a:r>
            <a:r>
              <a:rPr lang="en-AU" sz="1400" dirty="0" err="1" smtClean="0"/>
              <a:t>Turnitin</a:t>
            </a:r>
            <a:r>
              <a:rPr lang="en-AU" sz="1400" dirty="0" smtClean="0"/>
              <a:t>.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en-AU" sz="1400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en-AU" sz="1400" dirty="0"/>
              <a:t>Create a user </a:t>
            </a:r>
            <a:r>
              <a:rPr lang="en-AU" sz="1400" b="1" i="1" dirty="0"/>
              <a:t>password</a:t>
            </a:r>
            <a:r>
              <a:rPr lang="en-AU" sz="1400" dirty="0"/>
              <a:t>. The </a:t>
            </a:r>
            <a:r>
              <a:rPr lang="en-AU" sz="1400" dirty="0" smtClean="0"/>
              <a:t>user password </a:t>
            </a:r>
            <a:r>
              <a:rPr lang="en-AU" sz="1400" dirty="0"/>
              <a:t>must be between six and </a:t>
            </a:r>
            <a:r>
              <a:rPr lang="en-AU" sz="1400" dirty="0" smtClean="0"/>
              <a:t>twelve characters </a:t>
            </a:r>
            <a:r>
              <a:rPr lang="en-AU" sz="1400" dirty="0"/>
              <a:t>long and contain at least </a:t>
            </a:r>
            <a:r>
              <a:rPr lang="en-AU" sz="1400" dirty="0" smtClean="0"/>
              <a:t>one letter </a:t>
            </a:r>
            <a:r>
              <a:rPr lang="en-AU" sz="1400" dirty="0"/>
              <a:t>and one number. </a:t>
            </a:r>
            <a:r>
              <a:rPr lang="en-AU" sz="1400" b="1" i="1" dirty="0"/>
              <a:t>Re-enter </a:t>
            </a:r>
            <a:r>
              <a:rPr lang="en-AU" sz="1400" b="1" i="1" dirty="0" smtClean="0"/>
              <a:t>the password </a:t>
            </a:r>
            <a:r>
              <a:rPr lang="en-AU" sz="1400" dirty="0"/>
              <a:t>to confirm </a:t>
            </a:r>
            <a:r>
              <a:rPr lang="en-AU" sz="1400" dirty="0" smtClean="0"/>
              <a:t>it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en-AU" sz="1400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en-AU" sz="1400" dirty="0"/>
              <a:t>Select a </a:t>
            </a:r>
            <a:r>
              <a:rPr lang="en-AU" sz="1400" b="1" i="1" dirty="0"/>
              <a:t>secret question </a:t>
            </a:r>
            <a:r>
              <a:rPr lang="en-AU" sz="1400" dirty="0"/>
              <a:t>from the </a:t>
            </a:r>
            <a:r>
              <a:rPr lang="en-AU" sz="1400" dirty="0" smtClean="0"/>
              <a:t>dropdown menu</a:t>
            </a:r>
            <a:r>
              <a:rPr lang="en-AU" sz="1400" dirty="0"/>
              <a:t>. Enter the answer for </a:t>
            </a:r>
            <a:r>
              <a:rPr lang="en-AU" sz="1400" dirty="0" smtClean="0"/>
              <a:t>the question</a:t>
            </a:r>
            <a:r>
              <a:rPr lang="en-AU" sz="1400" dirty="0"/>
              <a:t>. Remember and keep </a:t>
            </a:r>
            <a:r>
              <a:rPr lang="en-AU" sz="1400" dirty="0" smtClean="0"/>
              <a:t>this information</a:t>
            </a:r>
            <a:r>
              <a:rPr lang="en-AU" sz="1400" dirty="0"/>
              <a:t>. The answer is case </a:t>
            </a:r>
            <a:r>
              <a:rPr lang="en-AU" sz="1400" dirty="0" smtClean="0"/>
              <a:t>and space sensitive</a:t>
            </a:r>
            <a:endParaRPr lang="en-US" sz="1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3" t="14162" r="32345" b="4436"/>
          <a:stretch/>
        </p:blipFill>
        <p:spPr bwMode="auto">
          <a:xfrm>
            <a:off x="3505200" y="1447799"/>
            <a:ext cx="3681248" cy="487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9" t="22609" r="40357" b="4666"/>
          <a:stretch/>
        </p:blipFill>
        <p:spPr bwMode="auto">
          <a:xfrm>
            <a:off x="6218970" y="1752600"/>
            <a:ext cx="2808072" cy="43341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5430569" y="3415988"/>
            <a:ext cx="389662" cy="373133"/>
          </a:xfrm>
          <a:prstGeom prst="wedgeRoundRectCallout">
            <a:avLst>
              <a:gd name="adj1" fmla="val -43423"/>
              <a:gd name="adj2" fmla="val -1848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3</a:t>
            </a:r>
            <a:endParaRPr lang="en-MY" sz="1600" b="1" dirty="0"/>
          </a:p>
        </p:txBody>
      </p:sp>
      <p:pic>
        <p:nvPicPr>
          <p:cNvPr id="9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4915786" y="3214768"/>
            <a:ext cx="430038" cy="593009"/>
          </a:xfrm>
          <a:prstGeom prst="rightBrace">
            <a:avLst>
              <a:gd name="adj1" fmla="val 8333"/>
              <a:gd name="adj2" fmla="val 51793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ight Brace 4"/>
          <p:cNvSpPr/>
          <p:nvPr/>
        </p:nvSpPr>
        <p:spPr>
          <a:xfrm>
            <a:off x="4306186" y="4419600"/>
            <a:ext cx="609600" cy="1752600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ounded Rectangular Callout 16"/>
          <p:cNvSpPr/>
          <p:nvPr/>
        </p:nvSpPr>
        <p:spPr>
          <a:xfrm>
            <a:off x="4963841" y="5108441"/>
            <a:ext cx="389662" cy="373133"/>
          </a:xfrm>
          <a:prstGeom prst="wedgeRoundRectCallout">
            <a:avLst>
              <a:gd name="adj1" fmla="val -43423"/>
              <a:gd name="adj2" fmla="val -1848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4</a:t>
            </a:r>
            <a:endParaRPr lang="en-MY" sz="1600" b="1" dirty="0"/>
          </a:p>
        </p:txBody>
      </p:sp>
      <p:sp>
        <p:nvSpPr>
          <p:cNvPr id="6" name="Right Brace 5"/>
          <p:cNvSpPr/>
          <p:nvPr/>
        </p:nvSpPr>
        <p:spPr>
          <a:xfrm>
            <a:off x="7391400" y="2895600"/>
            <a:ext cx="381000" cy="52197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ular Callout 18"/>
          <p:cNvSpPr/>
          <p:nvPr/>
        </p:nvSpPr>
        <p:spPr>
          <a:xfrm>
            <a:off x="7791883" y="2970019"/>
            <a:ext cx="389662" cy="373133"/>
          </a:xfrm>
          <a:prstGeom prst="wedgeRoundRectCallout">
            <a:avLst>
              <a:gd name="adj1" fmla="val -43423"/>
              <a:gd name="adj2" fmla="val -1848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5</a:t>
            </a:r>
            <a:endParaRPr lang="en-MY" sz="1600" b="1" dirty="0"/>
          </a:p>
        </p:txBody>
      </p:sp>
      <p:sp>
        <p:nvSpPr>
          <p:cNvPr id="7" name="Right Brace 6"/>
          <p:cNvSpPr/>
          <p:nvPr/>
        </p:nvSpPr>
        <p:spPr>
          <a:xfrm>
            <a:off x="8201028" y="4343400"/>
            <a:ext cx="257172" cy="4572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ounded Rectangular Callout 20"/>
          <p:cNvSpPr/>
          <p:nvPr/>
        </p:nvSpPr>
        <p:spPr>
          <a:xfrm>
            <a:off x="8477683" y="4362057"/>
            <a:ext cx="389662" cy="373133"/>
          </a:xfrm>
          <a:prstGeom prst="wedgeRoundRectCallout">
            <a:avLst>
              <a:gd name="adj1" fmla="val -43423"/>
              <a:gd name="adj2" fmla="val -1848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6</a:t>
            </a:r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18666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STEP 1 : Creating a User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833" y="1837253"/>
            <a:ext cx="2971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en-AU" dirty="0"/>
              <a:t>Review the user agreement. </a:t>
            </a:r>
            <a:r>
              <a:rPr lang="en-AU" dirty="0" smtClean="0"/>
              <a:t>To continue using </a:t>
            </a:r>
            <a:r>
              <a:rPr lang="en-AU" dirty="0" err="1"/>
              <a:t>Turnitin</a:t>
            </a:r>
            <a:r>
              <a:rPr lang="en-AU" dirty="0"/>
              <a:t>, click on </a:t>
            </a:r>
            <a:r>
              <a:rPr lang="en-AU" b="1" dirty="0" smtClean="0"/>
              <a:t>“I Agree – Create Profile”. </a:t>
            </a:r>
          </a:p>
          <a:p>
            <a:pPr marL="342900" indent="-342900" algn="just">
              <a:buFont typeface="+mj-lt"/>
              <a:buAutoNum type="arabicPeriod" startAt="7"/>
            </a:pPr>
            <a:endParaRPr lang="en-AU" sz="1600" b="1" dirty="0"/>
          </a:p>
          <a:p>
            <a:pPr marL="342900" indent="-342900" algn="just">
              <a:buFont typeface="+mj-lt"/>
              <a:buAutoNum type="arabicPeriod" startAt="7"/>
            </a:pPr>
            <a:r>
              <a:rPr lang="en-AU" dirty="0" smtClean="0"/>
              <a:t>From </a:t>
            </a:r>
            <a:r>
              <a:rPr lang="en-AU" dirty="0"/>
              <a:t>the completed user profile </a:t>
            </a:r>
            <a:r>
              <a:rPr lang="en-AU" dirty="0" smtClean="0"/>
              <a:t>creation page</a:t>
            </a:r>
            <a:r>
              <a:rPr lang="en-AU" dirty="0"/>
              <a:t>, click on </a:t>
            </a:r>
            <a:r>
              <a:rPr lang="en-AU" dirty="0" smtClean="0"/>
              <a:t>“</a:t>
            </a:r>
            <a:r>
              <a:rPr lang="en-AU" b="1" dirty="0" smtClean="0"/>
              <a:t>Log </a:t>
            </a:r>
            <a:r>
              <a:rPr lang="en-AU" b="1" dirty="0"/>
              <a:t>in to </a:t>
            </a:r>
            <a:r>
              <a:rPr lang="en-AU" b="1" dirty="0" err="1" smtClean="0"/>
              <a:t>Turnitin</a:t>
            </a:r>
            <a:r>
              <a:rPr lang="en-AU" b="1" dirty="0" smtClean="0"/>
              <a:t>”.</a:t>
            </a:r>
            <a:endParaRPr lang="en-A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0" t="45500" r="33832" b="18785"/>
          <a:stretch/>
        </p:blipFill>
        <p:spPr bwMode="auto">
          <a:xfrm>
            <a:off x="3505200" y="1552353"/>
            <a:ext cx="5250712" cy="36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972483" y="4157270"/>
            <a:ext cx="389662" cy="373133"/>
          </a:xfrm>
          <a:prstGeom prst="wedgeRoundRectCallout">
            <a:avLst>
              <a:gd name="adj1" fmla="val -136489"/>
              <a:gd name="adj2" fmla="val 8861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7</a:t>
            </a:r>
            <a:endParaRPr lang="en-MY" sz="1600" b="1" dirty="0"/>
          </a:p>
        </p:txBody>
      </p:sp>
      <p:pic>
        <p:nvPicPr>
          <p:cNvPr id="9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505200" y="4618236"/>
            <a:ext cx="1662114" cy="4179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2" t="77471" r="34310" b="13379"/>
          <a:stretch/>
        </p:blipFill>
        <p:spPr bwMode="auto">
          <a:xfrm>
            <a:off x="3507828" y="5486399"/>
            <a:ext cx="2002221" cy="78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5721411" y="5486806"/>
            <a:ext cx="389662" cy="373133"/>
          </a:xfrm>
          <a:prstGeom prst="wedgeRoundRectCallout">
            <a:avLst>
              <a:gd name="adj1" fmla="val -168226"/>
              <a:gd name="adj2" fmla="val 5591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8</a:t>
            </a:r>
            <a:endParaRPr lang="en-MY" sz="1600" b="1" dirty="0"/>
          </a:p>
        </p:txBody>
      </p:sp>
      <p:sp>
        <p:nvSpPr>
          <p:cNvPr id="15" name="Oval 14"/>
          <p:cNvSpPr/>
          <p:nvPr/>
        </p:nvSpPr>
        <p:spPr>
          <a:xfrm>
            <a:off x="3552228" y="5604194"/>
            <a:ext cx="2011158" cy="5563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14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STEP 2 : Student Homepage</a:t>
            </a:r>
            <a:endParaRPr lang="en-AU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833" y="1837253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9"/>
            </a:pPr>
            <a:r>
              <a:rPr lang="en-AU" dirty="0"/>
              <a:t>Your class will </a:t>
            </a:r>
            <a:r>
              <a:rPr lang="en-AU" dirty="0" smtClean="0"/>
              <a:t>be displayed on </a:t>
            </a:r>
            <a:r>
              <a:rPr lang="en-AU" dirty="0"/>
              <a:t>your Student Homepage. Click on the </a:t>
            </a:r>
            <a:r>
              <a:rPr lang="en-AU" b="1" dirty="0"/>
              <a:t>name of your class </a:t>
            </a:r>
            <a:r>
              <a:rPr lang="en-AU" dirty="0"/>
              <a:t>to open your class portfolio. </a:t>
            </a:r>
            <a:r>
              <a:rPr lang="en-AU" b="1" i="1" dirty="0"/>
              <a:t>(e.g. Thesis).</a:t>
            </a:r>
          </a:p>
        </p:txBody>
      </p:sp>
      <p:pic>
        <p:nvPicPr>
          <p:cNvPr id="9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295322" y="1794032"/>
            <a:ext cx="5670468" cy="3934047"/>
            <a:chOff x="244366" y="1634639"/>
            <a:chExt cx="5334000" cy="339456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01" r="37500" b="29012"/>
            <a:stretch/>
          </p:blipFill>
          <p:spPr bwMode="auto">
            <a:xfrm>
              <a:off x="244366" y="1634639"/>
              <a:ext cx="5334000" cy="3394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040" y="3243038"/>
              <a:ext cx="954155" cy="174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ounded Rectangular Callout 20"/>
          <p:cNvSpPr/>
          <p:nvPr/>
        </p:nvSpPr>
        <p:spPr>
          <a:xfrm>
            <a:off x="4306847" y="4275067"/>
            <a:ext cx="389662" cy="373133"/>
          </a:xfrm>
          <a:prstGeom prst="wedgeRoundRectCallout">
            <a:avLst>
              <a:gd name="adj1" fmla="val -104327"/>
              <a:gd name="adj2" fmla="val -15497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826824" y="3429000"/>
            <a:ext cx="674853" cy="43849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STEP 3 : Class Portfolio</a:t>
            </a:r>
            <a:endParaRPr lang="en-AU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833" y="1837253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AU" dirty="0"/>
              <a:t>Your </a:t>
            </a:r>
            <a:r>
              <a:rPr lang="en-AU" b="1" dirty="0"/>
              <a:t>Class Portfolio </a:t>
            </a:r>
            <a:r>
              <a:rPr lang="en-AU" dirty="0"/>
              <a:t>shows the assignments your instructor has created and your submissions to the class.</a:t>
            </a:r>
          </a:p>
        </p:txBody>
      </p:sp>
      <p:pic>
        <p:nvPicPr>
          <p:cNvPr id="9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10666" r="34326" b="24312"/>
          <a:stretch/>
        </p:blipFill>
        <p:spPr bwMode="auto">
          <a:xfrm>
            <a:off x="3295322" y="1837253"/>
            <a:ext cx="5670468" cy="3890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02523" y="2531936"/>
            <a:ext cx="737039" cy="36199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3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STEP 4 : Submitting a Paper</a:t>
            </a:r>
            <a:endParaRPr lang="en-AU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833" y="1837253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10"/>
            </a:pPr>
            <a:r>
              <a:rPr lang="en-AU" dirty="0"/>
              <a:t>To submit a paper, click on the </a:t>
            </a:r>
            <a:r>
              <a:rPr lang="en-AU" b="1" dirty="0"/>
              <a:t>"Submit" </a:t>
            </a:r>
            <a:r>
              <a:rPr lang="en-AU" dirty="0"/>
              <a:t>button next to the paper assignment. The paper submission page will be </a:t>
            </a:r>
            <a:r>
              <a:rPr lang="en-AU" dirty="0" smtClean="0"/>
              <a:t>displayed. </a:t>
            </a:r>
            <a:endParaRPr lang="en-AU" dirty="0"/>
          </a:p>
        </p:txBody>
      </p:sp>
      <p:pic>
        <p:nvPicPr>
          <p:cNvPr id="9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10666" r="2242" b="24312"/>
          <a:stretch/>
        </p:blipFill>
        <p:spPr bwMode="auto">
          <a:xfrm>
            <a:off x="3058633" y="1863495"/>
            <a:ext cx="5907157" cy="3864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6328559" y="5265667"/>
            <a:ext cx="428628" cy="373133"/>
          </a:xfrm>
          <a:prstGeom prst="wedgeRoundRectCallout">
            <a:avLst>
              <a:gd name="adj1" fmla="val 283884"/>
              <a:gd name="adj2" fmla="val -6302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10</a:t>
            </a:r>
            <a:endParaRPr lang="en-MY" sz="1600" b="1" dirty="0"/>
          </a:p>
        </p:txBody>
      </p:sp>
      <p:sp>
        <p:nvSpPr>
          <p:cNvPr id="15" name="Oval 14"/>
          <p:cNvSpPr/>
          <p:nvPr/>
        </p:nvSpPr>
        <p:spPr>
          <a:xfrm>
            <a:off x="7715993" y="5017325"/>
            <a:ext cx="554182" cy="3094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9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STEP 4 : Submitting a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1676400"/>
            <a:ext cx="33107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err="1"/>
              <a:t>Turnitin</a:t>
            </a:r>
            <a:r>
              <a:rPr lang="en-AU" dirty="0"/>
              <a:t> accepts submissions in these formats</a:t>
            </a:r>
            <a:r>
              <a:rPr lang="en-AU" dirty="0" smtClean="0"/>
              <a:t>:</a:t>
            </a:r>
          </a:p>
          <a:p>
            <a:endParaRPr lang="en-AU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100" dirty="0" smtClean="0"/>
              <a:t>Microsoft Word™ (DOC and DOCX)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100" dirty="0" smtClean="0"/>
              <a:t>Corel WordPerfect®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100" dirty="0" smtClean="0"/>
              <a:t>HTML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100" dirty="0" smtClean="0"/>
              <a:t>Adobe PostScript®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100" dirty="0" smtClean="0"/>
              <a:t>Plain text (TXT)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100" dirty="0" smtClean="0"/>
              <a:t>Rich Text Format (RTF)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100" dirty="0" smtClean="0"/>
              <a:t>Portable Document Format (PDF)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100" dirty="0" smtClean="0"/>
              <a:t>Microsoft PowerPoint (PPT, PPTX, and PPS)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Hangul (HWP)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your paper is in a format that </a:t>
            </a:r>
            <a:r>
              <a:rPr lang="en-AU" dirty="0" err="1" smtClean="0"/>
              <a:t>turnitin</a:t>
            </a:r>
            <a:r>
              <a:rPr lang="en-AU" dirty="0" smtClean="0"/>
              <a:t> do </a:t>
            </a:r>
            <a:r>
              <a:rPr lang="en-AU" dirty="0"/>
              <a:t>not accept, you can submit it by </a:t>
            </a:r>
            <a:r>
              <a:rPr lang="en-AU" b="1" dirty="0" smtClean="0"/>
              <a:t>“Cut &amp; Paste”. </a:t>
            </a:r>
            <a:endParaRPr lang="en-A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7780" r="64155" b="27480"/>
          <a:stretch/>
        </p:blipFill>
        <p:spPr bwMode="auto">
          <a:xfrm>
            <a:off x="3476380" y="1524001"/>
            <a:ext cx="5515219" cy="490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3657600" y="2667000"/>
            <a:ext cx="2971800" cy="5334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87241" r="55903" b="6237"/>
          <a:stretch/>
        </p:blipFill>
        <p:spPr bwMode="auto">
          <a:xfrm>
            <a:off x="3581400" y="6263244"/>
            <a:ext cx="5473262" cy="4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STEP 4 : Submitting a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22497" r="54638" b="4675"/>
          <a:stretch/>
        </p:blipFill>
        <p:spPr bwMode="auto">
          <a:xfrm>
            <a:off x="3584112" y="1547750"/>
            <a:ext cx="5470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15240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11"/>
            </a:pPr>
            <a:r>
              <a:rPr lang="en-AU" sz="1600" dirty="0" smtClean="0"/>
              <a:t>Select </a:t>
            </a:r>
            <a:r>
              <a:rPr lang="en-AU" sz="1600" b="1" dirty="0" smtClean="0"/>
              <a:t>“single </a:t>
            </a:r>
            <a:r>
              <a:rPr lang="en-AU" sz="1600" b="1" dirty="0"/>
              <a:t>file </a:t>
            </a:r>
            <a:r>
              <a:rPr lang="en-AU" sz="1600" b="1" dirty="0" smtClean="0"/>
              <a:t>upload” </a:t>
            </a:r>
            <a:r>
              <a:rPr lang="en-AU" sz="1600" dirty="0" smtClean="0"/>
              <a:t>from </a:t>
            </a:r>
            <a:r>
              <a:rPr lang="en-AU" sz="1600" dirty="0"/>
              <a:t>the </a:t>
            </a:r>
            <a:r>
              <a:rPr lang="en-AU" sz="1600" dirty="0" smtClean="0"/>
              <a:t>Submit</a:t>
            </a:r>
            <a:r>
              <a:rPr lang="en-AU" sz="1600" dirty="0"/>
              <a:t>: pull down </a:t>
            </a:r>
            <a:r>
              <a:rPr lang="en-AU" sz="1600" dirty="0" smtClean="0"/>
              <a:t>menu.</a:t>
            </a:r>
          </a:p>
          <a:p>
            <a:pPr marL="342900" indent="-342900" algn="just">
              <a:buFont typeface="+mj-lt"/>
              <a:buAutoNum type="arabicPeriod" startAt="11"/>
            </a:pPr>
            <a:endParaRPr lang="en-AU" sz="1600" b="1" dirty="0"/>
          </a:p>
          <a:p>
            <a:pPr marL="342900" indent="-342900" algn="just">
              <a:buFont typeface="+mj-lt"/>
              <a:buAutoNum type="arabicPeriod" startAt="11"/>
            </a:pPr>
            <a:r>
              <a:rPr lang="en-AU" sz="1600" dirty="0"/>
              <a:t>Enter a title for the </a:t>
            </a:r>
            <a:r>
              <a:rPr lang="en-AU" sz="1600" i="1" dirty="0" smtClean="0"/>
              <a:t>submission</a:t>
            </a:r>
            <a:r>
              <a:rPr lang="en-AU" sz="1600" dirty="0" smtClean="0"/>
              <a:t>. </a:t>
            </a:r>
            <a:r>
              <a:rPr lang="en-AU" sz="1600" b="1" i="1" dirty="0" smtClean="0"/>
              <a:t>(e.g. Subject Guide).</a:t>
            </a:r>
          </a:p>
          <a:p>
            <a:pPr marL="342900" indent="-342900" algn="just">
              <a:buFont typeface="+mj-lt"/>
              <a:buAutoNum type="arabicPeriod" startAt="11"/>
            </a:pPr>
            <a:endParaRPr lang="en-AU" sz="1600" b="1" i="1" dirty="0"/>
          </a:p>
          <a:p>
            <a:pPr marL="342900" indent="-342900" algn="just">
              <a:buFont typeface="+mj-lt"/>
              <a:buAutoNum type="arabicPeriod" startAt="11"/>
            </a:pPr>
            <a:r>
              <a:rPr lang="en-AU" sz="1600" dirty="0"/>
              <a:t>Once the requirements for single file </a:t>
            </a:r>
            <a:r>
              <a:rPr lang="en-AU" sz="1600" dirty="0" smtClean="0"/>
              <a:t>upload have </a:t>
            </a:r>
            <a:r>
              <a:rPr lang="en-AU" sz="1600" dirty="0"/>
              <a:t>been reviewed, students </a:t>
            </a:r>
            <a:r>
              <a:rPr lang="en-AU" sz="1600" dirty="0" smtClean="0"/>
              <a:t>have a </a:t>
            </a:r>
            <a:r>
              <a:rPr lang="en-AU" sz="1600" dirty="0"/>
              <a:t>choice to upload a file </a:t>
            </a:r>
            <a:r>
              <a:rPr lang="en-AU" sz="1600" dirty="0" smtClean="0"/>
              <a:t>from the </a:t>
            </a:r>
            <a:r>
              <a:rPr lang="en-AU" sz="1600" b="1" i="1" dirty="0" smtClean="0"/>
              <a:t>Computer, Dropbox or </a:t>
            </a:r>
            <a:r>
              <a:rPr lang="en-AU" sz="1600" b="1" i="1" dirty="0"/>
              <a:t>Google </a:t>
            </a:r>
            <a:r>
              <a:rPr lang="en-AU" sz="1600" b="1" i="1" dirty="0" smtClean="0"/>
              <a:t>Drive. </a:t>
            </a:r>
            <a:r>
              <a:rPr lang="en-AU" sz="1600" dirty="0" smtClean="0"/>
              <a:t>Click </a:t>
            </a:r>
            <a:r>
              <a:rPr lang="en-AU" sz="1600" dirty="0"/>
              <a:t>one of the submission buttons </a:t>
            </a:r>
            <a:r>
              <a:rPr lang="en-AU" sz="1600" dirty="0" smtClean="0"/>
              <a:t>and then </a:t>
            </a:r>
            <a:r>
              <a:rPr lang="en-AU" sz="1600" dirty="0"/>
              <a:t>select the file you would like </a:t>
            </a:r>
            <a:r>
              <a:rPr lang="en-AU" sz="1600" dirty="0" smtClean="0"/>
              <a:t>to upload. </a:t>
            </a:r>
          </a:p>
          <a:p>
            <a:pPr marL="342900" indent="-342900" algn="just">
              <a:buFont typeface="+mj-lt"/>
              <a:buAutoNum type="arabicPeriod" startAt="11"/>
            </a:pPr>
            <a:endParaRPr lang="en-AU" sz="1600" dirty="0"/>
          </a:p>
          <a:p>
            <a:pPr marL="342900" indent="-342900" algn="just">
              <a:buFont typeface="+mj-lt"/>
              <a:buAutoNum type="arabicPeriod" startAt="11"/>
            </a:pPr>
            <a:r>
              <a:rPr lang="en-AU" sz="1600" dirty="0" smtClean="0"/>
              <a:t>Click on </a:t>
            </a:r>
            <a:r>
              <a:rPr lang="en-AU" sz="1600" b="1" dirty="0" smtClean="0"/>
              <a:t>"Upload</a:t>
            </a:r>
            <a:r>
              <a:rPr lang="en-AU" sz="1600" b="1" dirty="0"/>
              <a:t>" </a:t>
            </a:r>
            <a:r>
              <a:rPr lang="en-AU" sz="1600" dirty="0"/>
              <a:t>to upload </a:t>
            </a:r>
            <a:r>
              <a:rPr lang="en-AU" sz="1600" dirty="0" smtClean="0"/>
              <a:t>the file. </a:t>
            </a:r>
            <a:endParaRPr lang="en-AU" sz="1600" dirty="0"/>
          </a:p>
          <a:p>
            <a:endParaRPr lang="en-AU" sz="1600" dirty="0" smtClean="0"/>
          </a:p>
        </p:txBody>
      </p:sp>
      <p:sp>
        <p:nvSpPr>
          <p:cNvPr id="10" name="Rounded Rectangular Callout 9"/>
          <p:cNvSpPr/>
          <p:nvPr/>
        </p:nvSpPr>
        <p:spPr>
          <a:xfrm>
            <a:off x="6623406" y="2286000"/>
            <a:ext cx="428628" cy="339212"/>
          </a:xfrm>
          <a:prstGeom prst="wedgeRoundRectCallout">
            <a:avLst>
              <a:gd name="adj1" fmla="val -254462"/>
              <a:gd name="adj2" fmla="val 2709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11</a:t>
            </a:r>
            <a:endParaRPr lang="en-MY" sz="1600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103672" y="5545393"/>
            <a:ext cx="449528" cy="339213"/>
          </a:xfrm>
          <a:prstGeom prst="wedgeRoundRectCallout">
            <a:avLst>
              <a:gd name="adj1" fmla="val -50310"/>
              <a:gd name="adj2" fmla="val 243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13</a:t>
            </a:r>
            <a:endParaRPr lang="en-MY" sz="16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64171" r="71959" b="31120"/>
          <a:stretch/>
        </p:blipFill>
        <p:spPr bwMode="auto">
          <a:xfrm>
            <a:off x="3814034" y="4160659"/>
            <a:ext cx="3048000" cy="33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2794718" y="6120245"/>
            <a:ext cx="458935" cy="339212"/>
          </a:xfrm>
          <a:prstGeom prst="wedgeRoundRectCallout">
            <a:avLst>
              <a:gd name="adj1" fmla="val 160350"/>
              <a:gd name="adj2" fmla="val 5163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14</a:t>
            </a:r>
            <a:endParaRPr lang="en-MY" sz="1600" b="1" dirty="0"/>
          </a:p>
        </p:txBody>
      </p:sp>
      <p:pic>
        <p:nvPicPr>
          <p:cNvPr id="20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5506192" y="3821447"/>
            <a:ext cx="428628" cy="339212"/>
          </a:xfrm>
          <a:prstGeom prst="wedgeRoundRectCallout">
            <a:avLst>
              <a:gd name="adj1" fmla="val -260004"/>
              <a:gd name="adj2" fmla="val 1006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12</a:t>
            </a:r>
            <a:endParaRPr lang="en-MY" sz="1600" b="1" dirty="0"/>
          </a:p>
        </p:txBody>
      </p:sp>
      <p:sp>
        <p:nvSpPr>
          <p:cNvPr id="3" name="Right Brace 2"/>
          <p:cNvSpPr/>
          <p:nvPr/>
        </p:nvSpPr>
        <p:spPr>
          <a:xfrm>
            <a:off x="5720506" y="5334000"/>
            <a:ext cx="375494" cy="7620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3733800" y="6324534"/>
            <a:ext cx="749943" cy="385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9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12445" r="50037" b="15648"/>
          <a:stretch/>
        </p:blipFill>
        <p:spPr bwMode="auto">
          <a:xfrm>
            <a:off x="3300353" y="1437555"/>
            <a:ext cx="5698734" cy="4840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924800" cy="1371601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STEP 5 : </a:t>
            </a:r>
            <a:r>
              <a:rPr lang="en-AU" sz="3200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Submitting a Paper </a:t>
            </a:r>
            <a:r>
              <a:rPr lang="en-AU" sz="3200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Confirmation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1676400"/>
            <a:ext cx="304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The paper you chose to submit will be in the preview. Look over all the information and make sure that it is correct. </a:t>
            </a: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en-AU" dirty="0"/>
              <a:t>Click </a:t>
            </a:r>
            <a:r>
              <a:rPr lang="en-AU" dirty="0" smtClean="0"/>
              <a:t>the </a:t>
            </a:r>
            <a:r>
              <a:rPr lang="en-AU" b="1" dirty="0" smtClean="0"/>
              <a:t>“Confirm” </a:t>
            </a:r>
            <a:r>
              <a:rPr lang="en-AU" dirty="0"/>
              <a:t>button to upload the file to </a:t>
            </a:r>
            <a:r>
              <a:rPr lang="en-AU" dirty="0" smtClean="0"/>
              <a:t>the assignment.</a:t>
            </a:r>
            <a:endParaRPr lang="en-AU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2312411" y="5867400"/>
            <a:ext cx="528207" cy="410446"/>
          </a:xfrm>
          <a:prstGeom prst="wedgeRoundRectCallout">
            <a:avLst>
              <a:gd name="adj1" fmla="val 157348"/>
              <a:gd name="adj2" fmla="val -590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15</a:t>
            </a:r>
            <a:endParaRPr lang="en-MY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6629400" y="2514600"/>
            <a:ext cx="2369687" cy="3352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ular Callout 9"/>
          <p:cNvSpPr/>
          <p:nvPr/>
        </p:nvSpPr>
        <p:spPr>
          <a:xfrm>
            <a:off x="5334000" y="2743200"/>
            <a:ext cx="990600" cy="457200"/>
          </a:xfrm>
          <a:prstGeom prst="wedgeRectCallout">
            <a:avLst>
              <a:gd name="adj1" fmla="val 81370"/>
              <a:gd name="adj2" fmla="val -732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Preview</a:t>
            </a:r>
            <a:endParaRPr lang="en-AU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3384558" y="5900991"/>
            <a:ext cx="749943" cy="385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4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9802" r="41664" b="10809"/>
          <a:stretch/>
        </p:blipFill>
        <p:spPr bwMode="auto">
          <a:xfrm>
            <a:off x="3048000" y="1412875"/>
            <a:ext cx="5951087" cy="5011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STEP 5 : </a:t>
            </a:r>
            <a:r>
              <a:rPr lang="en-AU" sz="3200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Submitting a Paper Confirmation</a:t>
            </a:r>
            <a:endParaRPr lang="en-AU" sz="3200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1676400"/>
            <a:ext cx="3048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After you </a:t>
            </a:r>
            <a:r>
              <a:rPr lang="en-AU" sz="1600" dirty="0" smtClean="0"/>
              <a:t>have confirmed </a:t>
            </a:r>
            <a:r>
              <a:rPr lang="en-AU" sz="1600" dirty="0"/>
              <a:t>your submission, a digital receipt will be shown. A copy of the receipt will be e-mailed to you. </a:t>
            </a: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+mj-lt"/>
              <a:buAutoNum type="arabicPeriod" startAt="12"/>
            </a:pPr>
            <a:r>
              <a:rPr lang="en-AU" dirty="0" smtClean="0"/>
              <a:t>To </a:t>
            </a:r>
            <a:r>
              <a:rPr lang="en-AU" dirty="0"/>
              <a:t>return to your portfolio and view your submission, click the </a:t>
            </a:r>
            <a:r>
              <a:rPr lang="en-AU" b="1" dirty="0"/>
              <a:t>"Return to assignment list"</a:t>
            </a:r>
            <a:r>
              <a:rPr lang="en-AU" dirty="0"/>
              <a:t> button</a:t>
            </a:r>
            <a:r>
              <a:rPr lang="en-A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10" name="Rounded Rectangular Callout 9"/>
          <p:cNvSpPr/>
          <p:nvPr/>
        </p:nvSpPr>
        <p:spPr>
          <a:xfrm>
            <a:off x="4376245" y="5410442"/>
            <a:ext cx="528207" cy="410446"/>
          </a:xfrm>
          <a:prstGeom prst="wedgeRoundRectCallout">
            <a:avLst>
              <a:gd name="adj1" fmla="val -107943"/>
              <a:gd name="adj2" fmla="val 10693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12</a:t>
            </a:r>
            <a:endParaRPr lang="en-MY" sz="1600" b="1" dirty="0"/>
          </a:p>
        </p:txBody>
      </p:sp>
      <p:pic>
        <p:nvPicPr>
          <p:cNvPr id="11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8575" y="1465921"/>
            <a:ext cx="5874887" cy="585932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9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STEP 6 : Viewing an Originality Report</a:t>
            </a:r>
            <a:endParaRPr lang="en-AU" sz="3200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16764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AU" sz="1600" dirty="0"/>
              <a:t>To view your Originality Report, click at the percentage (%) on the </a:t>
            </a:r>
            <a:r>
              <a:rPr lang="en-AU" sz="1600" b="1" dirty="0" smtClean="0"/>
              <a:t>“Similarity”</a:t>
            </a:r>
            <a:r>
              <a:rPr lang="en-AU" sz="1600" dirty="0" smtClean="0"/>
              <a:t> </a:t>
            </a:r>
            <a:r>
              <a:rPr lang="en-AU" sz="1600" dirty="0"/>
              <a:t>column or </a:t>
            </a:r>
            <a:r>
              <a:rPr lang="en-AU" sz="1600" b="1" dirty="0"/>
              <a:t>“View”</a:t>
            </a:r>
            <a:r>
              <a:rPr lang="en-AU" sz="1600" dirty="0"/>
              <a:t> button to the right of the assignment.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r>
              <a:rPr lang="en-AU" sz="1600" b="1" dirty="0" smtClean="0">
                <a:solidFill>
                  <a:schemeClr val="accent6">
                    <a:lumMod val="75000"/>
                  </a:schemeClr>
                </a:solidFill>
              </a:rPr>
              <a:t>Note :</a:t>
            </a:r>
            <a:endParaRPr lang="en-A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The Originality Report provides a summary of matching or similar areas of text found in a submitted paper. The originality Report shows a percentage and a corresponding colour indicating on a index where this percentage falls in term of matching content. </a:t>
            </a:r>
          </a:p>
        </p:txBody>
      </p:sp>
      <p:pic>
        <p:nvPicPr>
          <p:cNvPr id="11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t="42299" r="2492" b="31337"/>
          <a:stretch/>
        </p:blipFill>
        <p:spPr bwMode="auto">
          <a:xfrm>
            <a:off x="2895600" y="1676400"/>
            <a:ext cx="6109209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696200" y="3498234"/>
            <a:ext cx="457200" cy="410446"/>
          </a:xfrm>
          <a:prstGeom prst="wedgeRoundRectCallout">
            <a:avLst>
              <a:gd name="adj1" fmla="val 67978"/>
              <a:gd name="adj2" fmla="val 1299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13</a:t>
            </a:r>
            <a:endParaRPr lang="en-MY" sz="1600" b="1" dirty="0"/>
          </a:p>
        </p:txBody>
      </p:sp>
      <p:sp>
        <p:nvSpPr>
          <p:cNvPr id="14" name="Oval 13"/>
          <p:cNvSpPr/>
          <p:nvPr/>
        </p:nvSpPr>
        <p:spPr>
          <a:xfrm>
            <a:off x="6260275" y="4114800"/>
            <a:ext cx="713509" cy="572889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4" t="53297" r="30097" b="31552"/>
          <a:stretch/>
        </p:blipFill>
        <p:spPr bwMode="auto">
          <a:xfrm>
            <a:off x="2895599" y="5029200"/>
            <a:ext cx="6109209" cy="116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3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"/>
            <a:ext cx="7239000" cy="1371601"/>
          </a:xfrm>
        </p:spPr>
        <p:txBody>
          <a:bodyPr/>
          <a:lstStyle/>
          <a:p>
            <a:pPr algn="l"/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Outlines</a:t>
            </a:r>
            <a:endParaRPr lang="en-AU" b="1" dirty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610600" cy="4800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chemeClr val="tx1"/>
                </a:solidFill>
              </a:rPr>
              <a:t>What Is </a:t>
            </a:r>
            <a:r>
              <a:rPr lang="en-AU" dirty="0" err="1" smtClean="0">
                <a:solidFill>
                  <a:schemeClr val="tx1"/>
                </a:solidFill>
              </a:rPr>
              <a:t>Turnitin</a:t>
            </a:r>
            <a:r>
              <a:rPr lang="en-AU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chemeClr val="tx1"/>
                </a:solidFill>
              </a:rPr>
              <a:t>Accessing </a:t>
            </a:r>
            <a:r>
              <a:rPr lang="en-AU" dirty="0" err="1" smtClean="0">
                <a:solidFill>
                  <a:schemeClr val="tx1"/>
                </a:solidFill>
              </a:rPr>
              <a:t>Turnitin</a:t>
            </a:r>
            <a:endParaRPr lang="en-A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chemeClr val="tx1"/>
                </a:solidFill>
              </a:rPr>
              <a:t>Step 1 : Creating a User Profile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chemeClr val="tx1"/>
                </a:solidFill>
              </a:rPr>
              <a:t>Step 2 : Student Homepage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chemeClr val="tx1"/>
                </a:solidFill>
              </a:rPr>
              <a:t>Step 3 : Class Portfolio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chemeClr val="tx1"/>
                </a:solidFill>
              </a:rPr>
              <a:t>Step 4 : Submitting a Paper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chemeClr val="tx1"/>
                </a:solidFill>
              </a:rPr>
              <a:t>Step 5 : Submitting a Paper Confirmation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chemeClr val="tx1"/>
                </a:solidFill>
              </a:rPr>
              <a:t>Step 6 : Viewing an Originality Report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/>
                </a:solidFill>
              </a:rPr>
              <a:t>Step 7 : Viewing Instructor Feedback in </a:t>
            </a:r>
            <a:r>
              <a:rPr lang="en-AU" dirty="0" err="1" smtClean="0">
                <a:solidFill>
                  <a:schemeClr val="tx1"/>
                </a:solidFill>
              </a:rPr>
              <a:t>GradeMark</a:t>
            </a:r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2" t="23773" r="3242" b="29494"/>
          <a:stretch/>
        </p:blipFill>
        <p:spPr bwMode="auto">
          <a:xfrm>
            <a:off x="3352800" y="1389205"/>
            <a:ext cx="5562599" cy="3106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5919850" y="3695472"/>
            <a:ext cx="995163" cy="755134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-1"/>
            <a:ext cx="6934200" cy="1371601"/>
          </a:xfrm>
        </p:spPr>
        <p:txBody>
          <a:bodyPr>
            <a:normAutofit/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Note : If originality reports are  Not Available </a:t>
            </a:r>
          </a:p>
        </p:txBody>
      </p:sp>
      <p:pic>
        <p:nvPicPr>
          <p:cNvPr id="8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1676400"/>
            <a:ext cx="320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1600" dirty="0"/>
              <a:t>If “Not Available” appears under the Similarity column for the assignment, </a:t>
            </a:r>
            <a:r>
              <a:rPr lang="en-AU" sz="1600" b="1" dirty="0"/>
              <a:t>then Originality Reports are not available to student </a:t>
            </a:r>
            <a:r>
              <a:rPr lang="en-AU" sz="1600" b="1" dirty="0" smtClean="0"/>
              <a:t>in </a:t>
            </a:r>
            <a:r>
              <a:rPr lang="en-AU" sz="1600" b="1" dirty="0"/>
              <a:t>this assignment.</a:t>
            </a:r>
            <a:r>
              <a:rPr lang="en-AU" sz="1600" dirty="0"/>
              <a:t> </a:t>
            </a:r>
            <a:endParaRPr lang="en-AU" sz="1600" dirty="0" smtClean="0"/>
          </a:p>
          <a:p>
            <a:endParaRPr lang="en-AU" sz="1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1600" dirty="0" smtClean="0"/>
              <a:t>Students </a:t>
            </a:r>
            <a:r>
              <a:rPr lang="en-AU" sz="1600" dirty="0"/>
              <a:t>wishing to view or receive a copy of the Originality Report for their submissions must contact the instructor. The determination of authorizing access to this information is in the hands of the instructor and institution.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2388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6022" y="1676400"/>
            <a:ext cx="8719378" cy="4321683"/>
            <a:chOff x="196022" y="2307717"/>
            <a:chExt cx="8719378" cy="4321683"/>
          </a:xfrm>
        </p:grpSpPr>
        <p:sp>
          <p:nvSpPr>
            <p:cNvPr id="9" name="TextBox 8"/>
            <p:cNvSpPr txBox="1"/>
            <p:nvPr/>
          </p:nvSpPr>
          <p:spPr>
            <a:xfrm>
              <a:off x="3733800" y="2874526"/>
              <a:ext cx="518160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AU" sz="1400" dirty="0">
                  <a:solidFill>
                    <a:prstClr val="black"/>
                  </a:solidFill>
                </a:rPr>
                <a:t>Previously submitted papers can be downloaded by the </a:t>
              </a:r>
              <a:r>
                <a:rPr lang="en-AU" sz="1400" dirty="0" smtClean="0">
                  <a:solidFill>
                    <a:prstClr val="black"/>
                  </a:solidFill>
                </a:rPr>
                <a:t>user. The </a:t>
              </a:r>
              <a:r>
                <a:rPr lang="en-AU" sz="1400" dirty="0">
                  <a:solidFill>
                    <a:prstClr val="black"/>
                  </a:solidFill>
                </a:rPr>
                <a:t>downloadable version of the file is in the original format of the </a:t>
              </a:r>
              <a:r>
                <a:rPr lang="en-AU" sz="1400" dirty="0" smtClean="0">
                  <a:solidFill>
                    <a:prstClr val="black"/>
                  </a:solidFill>
                </a:rPr>
                <a:t>submission, indicated </a:t>
              </a:r>
              <a:r>
                <a:rPr lang="en-AU" sz="1400" dirty="0">
                  <a:solidFill>
                    <a:prstClr val="black"/>
                  </a:solidFill>
                </a:rPr>
                <a:t>by the file type name to the right of the file </a:t>
              </a:r>
              <a:r>
                <a:rPr lang="en-AU" sz="1400" b="1" dirty="0">
                  <a:solidFill>
                    <a:prstClr val="black"/>
                  </a:solidFill>
                </a:rPr>
                <a:t>download</a:t>
              </a:r>
              <a:r>
                <a:rPr lang="en-AU" sz="1400" dirty="0">
                  <a:solidFill>
                    <a:prstClr val="black"/>
                  </a:solidFill>
                </a:rPr>
                <a:t> icon. </a:t>
              </a:r>
              <a:endParaRPr lang="en-AU" sz="1400" dirty="0" smtClean="0">
                <a:solidFill>
                  <a:prstClr val="black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AU" sz="1400" dirty="0">
                <a:solidFill>
                  <a:prstClr val="black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AU" sz="1400" dirty="0">
                  <a:solidFill>
                    <a:prstClr val="black"/>
                  </a:solidFill>
                </a:rPr>
                <a:t>Students may download the digital receipt for submissions at any time from the </a:t>
              </a:r>
              <a:r>
                <a:rPr lang="en-AU" sz="1400" dirty="0" smtClean="0">
                  <a:solidFill>
                    <a:prstClr val="black"/>
                  </a:solidFill>
                </a:rPr>
                <a:t>student’s class </a:t>
              </a:r>
              <a:r>
                <a:rPr lang="en-AU" sz="1400" dirty="0">
                  <a:solidFill>
                    <a:prstClr val="black"/>
                  </a:solidFill>
                </a:rPr>
                <a:t>home page</a:t>
              </a:r>
              <a:r>
                <a:rPr lang="en-AU" sz="1400" dirty="0" smtClean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AU" sz="1400" dirty="0" smtClean="0">
                <a:solidFill>
                  <a:prstClr val="black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AU" sz="1400" dirty="0" smtClean="0">
                <a:solidFill>
                  <a:prstClr val="black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AU" sz="1400" dirty="0">
                <a:solidFill>
                  <a:prstClr val="black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AU" sz="1400" dirty="0">
                  <a:solidFill>
                    <a:prstClr val="black"/>
                  </a:solidFill>
                </a:rPr>
                <a:t>Some assignments may allow students the ability to overwrite their </a:t>
              </a:r>
              <a:r>
                <a:rPr lang="en-AU" sz="1400" dirty="0" smtClean="0">
                  <a:solidFill>
                    <a:prstClr val="black"/>
                  </a:solidFill>
                </a:rPr>
                <a:t>previous submissions </a:t>
              </a:r>
              <a:r>
                <a:rPr lang="en-AU" sz="1400" dirty="0">
                  <a:solidFill>
                    <a:prstClr val="black"/>
                  </a:solidFill>
                </a:rPr>
                <a:t>until the due date and time set for the assignment. This option can </a:t>
              </a:r>
              <a:r>
                <a:rPr lang="en-AU" sz="1400" dirty="0" smtClean="0">
                  <a:solidFill>
                    <a:prstClr val="black"/>
                  </a:solidFill>
                </a:rPr>
                <a:t>be set </a:t>
              </a:r>
              <a:r>
                <a:rPr lang="en-AU" sz="1400" dirty="0">
                  <a:solidFill>
                    <a:prstClr val="black"/>
                  </a:solidFill>
                </a:rPr>
                <a:t>by the instructor on an assignment by assignment basis. If overwriting is </a:t>
              </a:r>
              <a:r>
                <a:rPr lang="en-AU" sz="1400" dirty="0" smtClean="0">
                  <a:solidFill>
                    <a:prstClr val="black"/>
                  </a:solidFill>
                </a:rPr>
                <a:t>not enabled</a:t>
              </a:r>
              <a:r>
                <a:rPr lang="en-AU" sz="1400" dirty="0">
                  <a:solidFill>
                    <a:prstClr val="black"/>
                  </a:solidFill>
                </a:rPr>
                <a:t>, the instructor must manually delete a previous submission </a:t>
              </a:r>
              <a:r>
                <a:rPr lang="en-AU" sz="1400" dirty="0" smtClean="0">
                  <a:solidFill>
                    <a:prstClr val="black"/>
                  </a:solidFill>
                </a:rPr>
                <a:t>to allow the student </a:t>
              </a:r>
              <a:r>
                <a:rPr lang="en-AU" sz="1400" dirty="0">
                  <a:solidFill>
                    <a:prstClr val="black"/>
                  </a:solidFill>
                </a:rPr>
                <a:t>user to submit a second file.</a:t>
              </a:r>
              <a:endParaRPr lang="en-AU" sz="1400" dirty="0" smtClean="0">
                <a:solidFill>
                  <a:prstClr val="black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AU" sz="1400" dirty="0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1" y="2307717"/>
              <a:ext cx="5473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AU" b="1" dirty="0" smtClean="0">
                  <a:solidFill>
                    <a:srgbClr val="C00000"/>
                  </a:solidFill>
                </a:rPr>
                <a:t>Downloading Submitted Papers &amp; Digital Receipts</a:t>
              </a:r>
              <a:endParaRPr lang="en-AU" b="1" dirty="0">
                <a:solidFill>
                  <a:srgbClr val="C00000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0" t="62957" r="2730" b="29903"/>
            <a:stretch/>
          </p:blipFill>
          <p:spPr bwMode="auto">
            <a:xfrm>
              <a:off x="228600" y="2874764"/>
              <a:ext cx="3036955" cy="94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4" t="64553" r="10324" b="31298"/>
            <a:stretch/>
          </p:blipFill>
          <p:spPr bwMode="auto">
            <a:xfrm>
              <a:off x="228600" y="3792249"/>
              <a:ext cx="2971800" cy="3889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290068" y="3078405"/>
              <a:ext cx="679710" cy="62407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black"/>
                </a:solidFill>
              </a:endParaRPr>
            </a:p>
          </p:txBody>
        </p:sp>
        <p:cxnSp>
          <p:nvCxnSpPr>
            <p:cNvPr id="18" name="Elbow Connector 17"/>
            <p:cNvCxnSpPr>
              <a:endCxn id="16" idx="3"/>
            </p:cNvCxnSpPr>
            <p:nvPr/>
          </p:nvCxnSpPr>
          <p:spPr>
            <a:xfrm rot="16200000" flipH="1">
              <a:off x="2781150" y="3567471"/>
              <a:ext cx="638809" cy="199692"/>
            </a:xfrm>
            <a:prstGeom prst="bentConnector4">
              <a:avLst>
                <a:gd name="adj1" fmla="val 1489"/>
                <a:gd name="adj2" fmla="val 225124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67931" y="4715232"/>
              <a:ext cx="2170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AU" b="1" dirty="0" smtClean="0">
                  <a:solidFill>
                    <a:srgbClr val="C00000"/>
                  </a:solidFill>
                </a:rPr>
                <a:t>Resubmitting</a:t>
              </a:r>
              <a:endParaRPr lang="en-AU" b="1" dirty="0">
                <a:solidFill>
                  <a:srgbClr val="C00000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0" t="62957" r="2730" b="29903"/>
            <a:stretch/>
          </p:blipFill>
          <p:spPr bwMode="auto">
            <a:xfrm>
              <a:off x="196022" y="5281267"/>
              <a:ext cx="3036955" cy="94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533400" y="5402776"/>
              <a:ext cx="995163" cy="75513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black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1786" y="0"/>
            <a:ext cx="6934200" cy="1371601"/>
          </a:xfrm>
        </p:spPr>
        <p:txBody>
          <a:bodyPr>
            <a:normAutofit/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Note: Downloading  Submitted  Paper &amp; Resubmitting</a:t>
            </a:r>
          </a:p>
        </p:txBody>
      </p:sp>
      <p:pic>
        <p:nvPicPr>
          <p:cNvPr id="17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Originality Report Content </a:t>
            </a:r>
            <a:endParaRPr lang="en-AU" sz="3200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542395"/>
            <a:ext cx="281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400" dirty="0"/>
              <a:t>The Originality Report is separated into three main areas</a:t>
            </a:r>
            <a:r>
              <a:rPr lang="en-AU" sz="1400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AU" sz="1400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Document </a:t>
            </a:r>
            <a:r>
              <a:rPr lang="en-AU" sz="1400" b="1" dirty="0">
                <a:solidFill>
                  <a:schemeClr val="accent6">
                    <a:lumMod val="75000"/>
                  </a:schemeClr>
                </a:solidFill>
              </a:rPr>
              <a:t>viewer frame </a:t>
            </a:r>
            <a:r>
              <a:rPr lang="en-AU" sz="1400" dirty="0"/>
              <a:t>- shows the Similarity Index for the report and the </a:t>
            </a:r>
            <a:r>
              <a:rPr lang="en-AU" sz="1400" dirty="0" smtClean="0"/>
              <a:t>title and </a:t>
            </a:r>
            <a:r>
              <a:rPr lang="en-AU" sz="1400" dirty="0"/>
              <a:t>author of the </a:t>
            </a:r>
            <a:r>
              <a:rPr lang="en-AU" sz="1400" dirty="0" smtClean="0"/>
              <a:t>paper.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Paper </a:t>
            </a:r>
            <a:r>
              <a:rPr lang="en-AU" sz="1400" b="1" dirty="0">
                <a:solidFill>
                  <a:schemeClr val="accent6">
                    <a:lumMod val="75000"/>
                  </a:schemeClr>
                </a:solidFill>
              </a:rPr>
              <a:t>text </a:t>
            </a:r>
            <a:r>
              <a:rPr lang="en-AU" sz="14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AU" sz="1400" dirty="0"/>
              <a:t>the submitted paper text in its </a:t>
            </a:r>
            <a:r>
              <a:rPr lang="en-AU" sz="1400" dirty="0" smtClean="0"/>
              <a:t>original formatting</a:t>
            </a:r>
            <a:r>
              <a:rPr lang="en-AU" sz="1400" dirty="0"/>
              <a:t>. Matching text </a:t>
            </a:r>
            <a:r>
              <a:rPr lang="en-AU" sz="1400" dirty="0" smtClean="0"/>
              <a:t>is highlighted </a:t>
            </a:r>
            <a:r>
              <a:rPr lang="en-AU" sz="1400" dirty="0"/>
              <a:t>in a </a:t>
            </a:r>
            <a:r>
              <a:rPr lang="en-AU" sz="1400" dirty="0" smtClean="0"/>
              <a:t>colour </a:t>
            </a:r>
            <a:r>
              <a:rPr lang="en-AU" sz="1400" dirty="0"/>
              <a:t>that corresponds to the matching source listed on the </a:t>
            </a:r>
            <a:r>
              <a:rPr lang="en-AU" sz="1400" dirty="0" smtClean="0"/>
              <a:t>right side </a:t>
            </a:r>
            <a:r>
              <a:rPr lang="en-AU" sz="1400" dirty="0"/>
              <a:t>of the Originality </a:t>
            </a:r>
            <a:r>
              <a:rPr lang="en-AU" sz="1400" dirty="0" smtClean="0"/>
              <a:t>Report.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Matching </a:t>
            </a:r>
            <a:r>
              <a:rPr lang="en-AU" sz="1400" b="1" dirty="0">
                <a:solidFill>
                  <a:schemeClr val="accent6">
                    <a:lumMod val="75000"/>
                  </a:schemeClr>
                </a:solidFill>
              </a:rPr>
              <a:t>sources/sidebar </a:t>
            </a:r>
            <a:r>
              <a:rPr lang="en-AU" sz="1400" dirty="0"/>
              <a:t>- the list of matching sources for the </a:t>
            </a:r>
            <a:r>
              <a:rPr lang="en-AU" sz="1400" dirty="0" smtClean="0"/>
              <a:t>highlighted areas </a:t>
            </a:r>
            <a:r>
              <a:rPr lang="en-AU" sz="1400" dirty="0"/>
              <a:t>of the paper text to the left. The sidebar also displays the Filter and </a:t>
            </a:r>
            <a:r>
              <a:rPr lang="en-AU" sz="1400" dirty="0" smtClean="0"/>
              <a:t>Settings (exclusion </a:t>
            </a:r>
            <a:r>
              <a:rPr lang="en-AU" sz="1400" dirty="0"/>
              <a:t>options)</a:t>
            </a:r>
            <a:endParaRPr lang="en-AU" sz="14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7" t="4598" r="25517" b="12749"/>
          <a:stretch/>
        </p:blipFill>
        <p:spPr bwMode="auto">
          <a:xfrm>
            <a:off x="3047999" y="1412875"/>
            <a:ext cx="5951087" cy="501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1949937"/>
            <a:ext cx="5715000" cy="314876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6934200" y="2895601"/>
            <a:ext cx="1905000" cy="31242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3505200" y="2680613"/>
            <a:ext cx="3063834" cy="3339188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ular Callout 12"/>
          <p:cNvSpPr/>
          <p:nvPr/>
        </p:nvSpPr>
        <p:spPr>
          <a:xfrm>
            <a:off x="5638800" y="768069"/>
            <a:ext cx="1295400" cy="457200"/>
          </a:xfrm>
          <a:prstGeom prst="wedgeRectCallout">
            <a:avLst>
              <a:gd name="adj1" fmla="val -65444"/>
              <a:gd name="adj2" fmla="val 23164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Document viewer frame</a:t>
            </a: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124200" y="2282447"/>
            <a:ext cx="1295400" cy="251460"/>
          </a:xfrm>
          <a:prstGeom prst="wedgeRectCallout">
            <a:avLst>
              <a:gd name="adj1" fmla="val 40897"/>
              <a:gd name="adj2" fmla="val 14333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Paper text</a:t>
            </a: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334000" y="2223413"/>
            <a:ext cx="1447800" cy="457200"/>
          </a:xfrm>
          <a:prstGeom prst="wedgeRectCallout">
            <a:avLst>
              <a:gd name="adj1" fmla="val 61209"/>
              <a:gd name="adj2" fmla="val 11735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Matching sources/sidebar</a:t>
            </a:r>
            <a:endParaRPr lang="en-AU" sz="1400" b="1" dirty="0">
              <a:solidFill>
                <a:schemeClr val="tx1"/>
              </a:solidFill>
            </a:endParaRPr>
          </a:p>
        </p:txBody>
      </p:sp>
      <p:pic>
        <p:nvPicPr>
          <p:cNvPr id="16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Paper Information</a:t>
            </a:r>
            <a:endParaRPr lang="en-AU" sz="3200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1542395"/>
            <a:ext cx="2819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14"/>
            </a:pPr>
            <a:r>
              <a:rPr lang="en-AU" dirty="0"/>
              <a:t>The paper information can be viewed by clicking on the </a:t>
            </a:r>
            <a:r>
              <a:rPr lang="en-AU" b="1" dirty="0"/>
              <a:t>information icon </a:t>
            </a:r>
            <a:r>
              <a:rPr lang="en-AU" dirty="0"/>
              <a:t>at </a:t>
            </a:r>
            <a:r>
              <a:rPr lang="en-AU" dirty="0" smtClean="0"/>
              <a:t>the bottom </a:t>
            </a:r>
            <a:r>
              <a:rPr lang="en-AU" dirty="0"/>
              <a:t>left of the document viewer</a:t>
            </a:r>
            <a:r>
              <a:rPr lang="en-AU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400" dirty="0"/>
              <a:t>The paper information contains: the submission id, the date the paper was </a:t>
            </a:r>
            <a:r>
              <a:rPr lang="en-AU" sz="1400" dirty="0" smtClean="0"/>
              <a:t>processed, the </a:t>
            </a:r>
            <a:r>
              <a:rPr lang="en-AU" sz="1400" dirty="0"/>
              <a:t>word count, the character count, the number of submissions to the </a:t>
            </a:r>
            <a:r>
              <a:rPr lang="en-AU" sz="1400" dirty="0" smtClean="0"/>
              <a:t>assignment, the </a:t>
            </a:r>
            <a:r>
              <a:rPr lang="en-AU" sz="1400" dirty="0"/>
              <a:t>overall similarity index, and the three repository indices.</a:t>
            </a:r>
            <a:endParaRPr lang="en-AU" sz="1400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9931" r="47798" b="16138"/>
          <a:stretch/>
        </p:blipFill>
        <p:spPr bwMode="auto">
          <a:xfrm>
            <a:off x="3050627" y="1542394"/>
            <a:ext cx="5948459" cy="488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895601" y="5991201"/>
            <a:ext cx="533400" cy="485799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3162301" y="4045271"/>
            <a:ext cx="2628899" cy="2005305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ounded Rectangular Callout 16"/>
          <p:cNvSpPr/>
          <p:nvPr/>
        </p:nvSpPr>
        <p:spPr>
          <a:xfrm>
            <a:off x="1752600" y="6028877"/>
            <a:ext cx="457200" cy="410446"/>
          </a:xfrm>
          <a:prstGeom prst="wedgeRoundRectCallout">
            <a:avLst>
              <a:gd name="adj1" fmla="val 193460"/>
              <a:gd name="adj2" fmla="val 1852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14</a:t>
            </a:r>
            <a:endParaRPr lang="en-MY" sz="1600" b="1" dirty="0"/>
          </a:p>
        </p:txBody>
      </p:sp>
      <p:sp>
        <p:nvSpPr>
          <p:cNvPr id="10" name="Rectangular Callout 9"/>
          <p:cNvSpPr/>
          <p:nvPr/>
        </p:nvSpPr>
        <p:spPr>
          <a:xfrm>
            <a:off x="3087243" y="3200400"/>
            <a:ext cx="1295400" cy="457200"/>
          </a:xfrm>
          <a:prstGeom prst="wedgeRectCallout">
            <a:avLst>
              <a:gd name="adj1" fmla="val 48231"/>
              <a:gd name="adj2" fmla="val 11475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Paper information</a:t>
            </a:r>
            <a:endParaRPr lang="en-AU" sz="1400" b="1" dirty="0">
              <a:solidFill>
                <a:schemeClr val="tx1"/>
              </a:solidFill>
            </a:endParaRPr>
          </a:p>
        </p:txBody>
      </p:sp>
      <p:pic>
        <p:nvPicPr>
          <p:cNvPr id="13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9931" r="47000" b="16506"/>
          <a:stretch/>
        </p:blipFill>
        <p:spPr bwMode="auto">
          <a:xfrm>
            <a:off x="3053255" y="1452359"/>
            <a:ext cx="5945831" cy="523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Downloading Reports </a:t>
            </a:r>
            <a:r>
              <a:rPr lang="en-AU" sz="3200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&amp; </a:t>
            </a:r>
            <a:r>
              <a:rPr lang="en-AU" sz="3200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Digital Receipts</a:t>
            </a:r>
            <a:endParaRPr lang="en-AU" sz="2800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199" y="1542395"/>
            <a:ext cx="2819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363538">
              <a:buFont typeface="+mj-lt"/>
              <a:buAutoNum type="arabicPeriod" startAt="15"/>
            </a:pPr>
            <a:r>
              <a:rPr lang="en-AU" dirty="0"/>
              <a:t>To print/download a report, click on the print icon at the bottom of the </a:t>
            </a:r>
            <a:r>
              <a:rPr lang="en-AU" dirty="0" smtClean="0"/>
              <a:t>Originality Report. Select  </a:t>
            </a:r>
            <a:r>
              <a:rPr lang="en-AU" b="1" dirty="0" smtClean="0"/>
              <a:t>“Download </a:t>
            </a:r>
            <a:r>
              <a:rPr lang="en-AU" b="1" dirty="0"/>
              <a:t>PDF </a:t>
            </a:r>
            <a:r>
              <a:rPr lang="en-AU" b="1" dirty="0" smtClean="0"/>
              <a:t>of current </a:t>
            </a:r>
            <a:r>
              <a:rPr lang="en-AU" b="1" dirty="0"/>
              <a:t>view </a:t>
            </a:r>
            <a:r>
              <a:rPr lang="en-AU" b="1" dirty="0" smtClean="0"/>
              <a:t>for printing. . 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15" name="Oval 14"/>
          <p:cNvSpPr/>
          <p:nvPr/>
        </p:nvSpPr>
        <p:spPr>
          <a:xfrm>
            <a:off x="3443755" y="6344674"/>
            <a:ext cx="440826" cy="401486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ounded Rectangular Callout 15"/>
          <p:cNvSpPr/>
          <p:nvPr/>
        </p:nvSpPr>
        <p:spPr>
          <a:xfrm>
            <a:off x="1752600" y="6028877"/>
            <a:ext cx="457200" cy="410446"/>
          </a:xfrm>
          <a:prstGeom prst="wedgeRoundRectCallout">
            <a:avLst>
              <a:gd name="adj1" fmla="val 338288"/>
              <a:gd name="adj2" fmla="val 7229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15</a:t>
            </a:r>
            <a:endParaRPr lang="en-MY" sz="16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3053255" y="4800600"/>
            <a:ext cx="1442545" cy="494806"/>
          </a:xfrm>
          <a:prstGeom prst="wedgeRectCallout">
            <a:avLst>
              <a:gd name="adj1" fmla="val 43386"/>
              <a:gd name="adj2" fmla="val 18168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smtClean="0">
                <a:solidFill>
                  <a:schemeClr val="tx1"/>
                </a:solidFill>
              </a:rPr>
              <a:t>Click to print/ download a report</a:t>
            </a:r>
            <a:endParaRPr lang="en-AU" sz="1200" b="1" dirty="0">
              <a:solidFill>
                <a:schemeClr val="tx1"/>
              </a:solidFill>
            </a:endParaRPr>
          </a:p>
        </p:txBody>
      </p:sp>
      <p:pic>
        <p:nvPicPr>
          <p:cNvPr id="10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43755" y="5867400"/>
            <a:ext cx="2423645" cy="228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5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Downloading Reports </a:t>
            </a:r>
            <a:r>
              <a:rPr lang="en-AU" sz="3200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&amp; </a:t>
            </a:r>
            <a:r>
              <a:rPr lang="en-AU" sz="3200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Digital Receipts</a:t>
            </a:r>
            <a:endParaRPr lang="en-AU" sz="2800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542395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The full report will be displayed in PDF format. You can save/ print. </a:t>
            </a:r>
            <a:r>
              <a:rPr lang="en-AU" sz="1600" b="1" dirty="0" smtClean="0"/>
              <a:t>  </a:t>
            </a:r>
            <a:r>
              <a:rPr lang="en-AU" sz="1600" dirty="0"/>
              <a:t/>
            </a:r>
            <a:br>
              <a:rPr lang="en-AU" sz="1600" dirty="0"/>
            </a:br>
            <a:endParaRPr lang="en-AU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392" r="13573" b="5111"/>
          <a:stretch/>
        </p:blipFill>
        <p:spPr bwMode="auto">
          <a:xfrm>
            <a:off x="3053256" y="1423986"/>
            <a:ext cx="5945830" cy="501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/>
          </a:bodyPr>
          <a:lstStyle/>
          <a:p>
            <a:pPr algn="l"/>
            <a:r>
              <a:rPr lang="en-AU" sz="2800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STEP 7 : </a:t>
            </a:r>
            <a:r>
              <a:rPr lang="en-AU" sz="2800" b="1" dirty="0">
                <a:solidFill>
                  <a:srgbClr val="FFFF99"/>
                </a:solidFill>
                <a:latin typeface="Baskerville Old Face" panose="02020602080505020303" pitchFamily="18" charset="0"/>
              </a:rPr>
              <a:t>Viewing Instructor Feedback in </a:t>
            </a:r>
            <a:r>
              <a:rPr lang="en-AU" sz="2800" b="1" dirty="0" err="1">
                <a:solidFill>
                  <a:srgbClr val="FFFF99"/>
                </a:solidFill>
                <a:latin typeface="Baskerville Old Face" panose="02020602080505020303" pitchFamily="18" charset="0"/>
              </a:rPr>
              <a:t>GradeMark</a:t>
            </a:r>
            <a:endParaRPr lang="en-AU" sz="2800" b="1" dirty="0" smtClean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2" t="56110" r="3172" b="31070"/>
          <a:stretch/>
        </p:blipFill>
        <p:spPr bwMode="auto">
          <a:xfrm>
            <a:off x="4317123" y="1608037"/>
            <a:ext cx="4716517" cy="1529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1447800"/>
            <a:ext cx="411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16"/>
            </a:pPr>
            <a:r>
              <a:rPr lang="en-AU" dirty="0" smtClean="0"/>
              <a:t>To </a:t>
            </a:r>
            <a:r>
              <a:rPr lang="en-AU" dirty="0"/>
              <a:t>view a marked paper, </a:t>
            </a:r>
            <a:r>
              <a:rPr lang="en-AU" dirty="0" smtClean="0"/>
              <a:t>click </a:t>
            </a:r>
            <a:r>
              <a:rPr lang="en-AU" dirty="0"/>
              <a:t>on the </a:t>
            </a:r>
            <a:r>
              <a:rPr lang="en-AU" b="1" dirty="0"/>
              <a:t>blue </a:t>
            </a:r>
            <a:r>
              <a:rPr lang="en-AU" b="1" dirty="0" smtClean="0"/>
              <a:t>View button </a:t>
            </a:r>
            <a:r>
              <a:rPr lang="en-AU" dirty="0" smtClean="0"/>
              <a:t>next </a:t>
            </a:r>
            <a:r>
              <a:rPr lang="en-AU" dirty="0"/>
              <a:t>to the assignment. </a:t>
            </a:r>
            <a:endParaRPr lang="en-AU" dirty="0" smtClean="0"/>
          </a:p>
          <a:p>
            <a:pPr marL="342900" indent="-342900" algn="just">
              <a:buFont typeface="+mj-lt"/>
              <a:buAutoNum type="arabicPeriod" startAt="16"/>
            </a:pPr>
            <a:endParaRPr lang="en-A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400" dirty="0" smtClean="0"/>
              <a:t>The </a:t>
            </a:r>
            <a:r>
              <a:rPr lang="en-AU" sz="1400" dirty="0"/>
              <a:t>student </a:t>
            </a:r>
            <a:r>
              <a:rPr lang="en-AU" sz="1400" dirty="0" err="1"/>
              <a:t>GradeMark</a:t>
            </a:r>
            <a:r>
              <a:rPr lang="en-AU" sz="1400" dirty="0"/>
              <a:t> paper view will </a:t>
            </a:r>
            <a:r>
              <a:rPr lang="en-AU" sz="1400" dirty="0" smtClean="0"/>
              <a:t>be opened </a:t>
            </a:r>
            <a:r>
              <a:rPr lang="en-AU" sz="1400" dirty="0"/>
              <a:t>in a </a:t>
            </a:r>
            <a:r>
              <a:rPr lang="en-AU" sz="1400" dirty="0" smtClean="0"/>
              <a:t>separate window </a:t>
            </a:r>
            <a:r>
              <a:rPr lang="en-AU" sz="1400" dirty="0"/>
              <a:t>in which the student may view or print the grade and comment </a:t>
            </a:r>
            <a:r>
              <a:rPr lang="en-AU" sz="1400" dirty="0" smtClean="0"/>
              <a:t>information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AU" sz="1600" b="1" dirty="0"/>
          </a:p>
          <a:p>
            <a:pPr algn="just"/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Note</a:t>
            </a:r>
            <a:r>
              <a:rPr lang="en-AU" sz="1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en-AU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400" dirty="0"/>
              <a:t>If the </a:t>
            </a:r>
            <a:r>
              <a:rPr lang="en-AU" sz="1400" dirty="0" err="1"/>
              <a:t>GradeMark</a:t>
            </a:r>
            <a:r>
              <a:rPr lang="en-AU" sz="1400" dirty="0"/>
              <a:t> </a:t>
            </a:r>
            <a:r>
              <a:rPr lang="en-AU" sz="1400" b="1" dirty="0"/>
              <a:t>View button is </a:t>
            </a:r>
            <a:r>
              <a:rPr lang="en-AU" sz="1400" b="1" dirty="0" err="1"/>
              <a:t>gray</a:t>
            </a:r>
            <a:r>
              <a:rPr lang="en-AU" sz="1400" b="1" dirty="0"/>
              <a:t>, </a:t>
            </a:r>
            <a:r>
              <a:rPr lang="en-AU" sz="1400" dirty="0"/>
              <a:t>the post date of the </a:t>
            </a:r>
            <a:r>
              <a:rPr lang="en-AU" sz="1400" dirty="0" smtClean="0"/>
              <a:t>assignment has </a:t>
            </a:r>
            <a:r>
              <a:rPr lang="en-AU" sz="1400" dirty="0"/>
              <a:t>not been reached or the instructor has not yet graded or marked </a:t>
            </a:r>
            <a:r>
              <a:rPr lang="en-AU" sz="1400" dirty="0" smtClean="0"/>
              <a:t>the paper</a:t>
            </a:r>
            <a:r>
              <a:rPr lang="en-AU" sz="1400" dirty="0"/>
              <a:t>. Contact the instructor for further information.</a:t>
            </a:r>
            <a:endParaRPr lang="en-AU" sz="1400" dirty="0" smtClean="0"/>
          </a:p>
        </p:txBody>
      </p:sp>
      <p:sp>
        <p:nvSpPr>
          <p:cNvPr id="3" name="Oval 2"/>
          <p:cNvSpPr/>
          <p:nvPr/>
        </p:nvSpPr>
        <p:spPr>
          <a:xfrm>
            <a:off x="7543800" y="2372665"/>
            <a:ext cx="838199" cy="764628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ounded Rectangular Callout 9"/>
          <p:cNvSpPr/>
          <p:nvPr/>
        </p:nvSpPr>
        <p:spPr>
          <a:xfrm>
            <a:off x="5867400" y="1828800"/>
            <a:ext cx="457200" cy="410446"/>
          </a:xfrm>
          <a:prstGeom prst="wedgeRoundRectCallout">
            <a:avLst>
              <a:gd name="adj1" fmla="val 334840"/>
              <a:gd name="adj2" fmla="val 1107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16</a:t>
            </a:r>
            <a:endParaRPr lang="en-MY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20819" r="30000" b="13931"/>
          <a:stretch/>
        </p:blipFill>
        <p:spPr bwMode="auto">
          <a:xfrm>
            <a:off x="4342084" y="3352799"/>
            <a:ext cx="4666593" cy="2746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8534399" y="3352798"/>
            <a:ext cx="499241" cy="38100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ular Callout 13"/>
          <p:cNvSpPr/>
          <p:nvPr/>
        </p:nvSpPr>
        <p:spPr>
          <a:xfrm>
            <a:off x="6253655" y="3733799"/>
            <a:ext cx="1442545" cy="494806"/>
          </a:xfrm>
          <a:prstGeom prst="wedgeRectCallout">
            <a:avLst>
              <a:gd name="adj1" fmla="val 115517"/>
              <a:gd name="adj2" fmla="val -668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smtClean="0">
                <a:solidFill>
                  <a:schemeClr val="tx1"/>
                </a:solidFill>
              </a:rPr>
              <a:t>The student Grade Mark </a:t>
            </a:r>
            <a:endParaRPr lang="en-AU" sz="1200" b="1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0" t="62957" r="2730" b="29903"/>
          <a:stretch/>
        </p:blipFill>
        <p:spPr bwMode="auto">
          <a:xfrm>
            <a:off x="615122" y="5694868"/>
            <a:ext cx="3036955" cy="946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2438400" y="5368447"/>
            <a:ext cx="1442545" cy="408931"/>
          </a:xfrm>
          <a:prstGeom prst="wedgeRectCallout">
            <a:avLst>
              <a:gd name="adj1" fmla="val -38581"/>
              <a:gd name="adj2" fmla="val 9900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chemeClr val="tx1"/>
                </a:solidFill>
              </a:rPr>
              <a:t>View </a:t>
            </a:r>
            <a:r>
              <a:rPr lang="en-AU" sz="1200" b="1" dirty="0" smtClean="0">
                <a:solidFill>
                  <a:schemeClr val="tx1"/>
                </a:solidFill>
              </a:rPr>
              <a:t>button - </a:t>
            </a:r>
            <a:r>
              <a:rPr lang="en-AU" sz="1200" b="1" dirty="0" err="1" smtClean="0">
                <a:solidFill>
                  <a:schemeClr val="tx1"/>
                </a:solidFill>
              </a:rPr>
              <a:t>gray</a:t>
            </a:r>
            <a:endParaRPr lang="en-AU" sz="1200" b="1" dirty="0">
              <a:solidFill>
                <a:schemeClr val="tx1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 rot="5400000">
            <a:off x="1524000" y="5056548"/>
            <a:ext cx="609600" cy="554904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59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"/>
            <a:ext cx="7239000" cy="1371601"/>
          </a:xfrm>
        </p:spPr>
        <p:txBody>
          <a:bodyPr/>
          <a:lstStyle/>
          <a:p>
            <a:pPr algn="l"/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What Is </a:t>
            </a:r>
            <a:r>
              <a:rPr lang="en-AU" b="1" dirty="0" err="1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Turnitin</a:t>
            </a:r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01000" cy="4876800"/>
          </a:xfrm>
        </p:spPr>
        <p:txBody>
          <a:bodyPr>
            <a:noAutofit/>
          </a:bodyPr>
          <a:lstStyle/>
          <a:p>
            <a:pPr algn="just"/>
            <a:r>
              <a:rPr lang="en-AU" sz="2400" b="1" dirty="0" smtClean="0">
                <a:solidFill>
                  <a:srgbClr val="C00000"/>
                </a:solidFill>
              </a:rPr>
              <a:t>INTRODUCTION</a:t>
            </a:r>
          </a:p>
          <a:p>
            <a:pPr algn="just"/>
            <a:endParaRPr lang="en-AU" sz="20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AU" sz="2000" dirty="0" err="1" smtClean="0">
                <a:solidFill>
                  <a:schemeClr val="tx1"/>
                </a:solidFill>
              </a:rPr>
              <a:t>Turnitin</a:t>
            </a:r>
            <a:r>
              <a:rPr lang="en-AU" sz="2000" dirty="0" smtClean="0">
                <a:solidFill>
                  <a:schemeClr val="tx1"/>
                </a:solidFill>
              </a:rPr>
              <a:t> is the leading originality checking and plagiarism prevention service used by millions of students  and faculty, and thousands of institutions worldwide. </a:t>
            </a:r>
          </a:p>
          <a:p>
            <a:pPr lvl="1" algn="just"/>
            <a:endParaRPr lang="en-AU" sz="20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AU" sz="2000" dirty="0" err="1" smtClean="0">
                <a:solidFill>
                  <a:schemeClr val="tx1"/>
                </a:solidFill>
              </a:rPr>
              <a:t>Turnitin</a:t>
            </a:r>
            <a:r>
              <a:rPr lang="en-AU" sz="2000" dirty="0" smtClean="0">
                <a:solidFill>
                  <a:schemeClr val="tx1"/>
                </a:solidFill>
              </a:rPr>
              <a:t> encourages best practices for using and citing other people’s written material.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AU" sz="2000" dirty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chemeClr val="tx1"/>
                </a:solidFill>
              </a:rPr>
              <a:t>The service offers a complete </a:t>
            </a:r>
            <a:r>
              <a:rPr lang="en-AU" sz="2000" b="1" dirty="0" smtClean="0">
                <a:solidFill>
                  <a:schemeClr val="tx1"/>
                </a:solidFill>
              </a:rPr>
              <a:t>web-based service </a:t>
            </a:r>
            <a:r>
              <a:rPr lang="en-AU" sz="2000" dirty="0" smtClean="0">
                <a:solidFill>
                  <a:schemeClr val="tx1"/>
                </a:solidFill>
              </a:rPr>
              <a:t>to manage the process of submitting and tracking papers electronically, providing better and faster feedback to students. 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"/>
            <a:ext cx="7239000" cy="1371601"/>
          </a:xfrm>
        </p:spPr>
        <p:txBody>
          <a:bodyPr/>
          <a:lstStyle/>
          <a:p>
            <a:pPr algn="l"/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Accessing </a:t>
            </a:r>
            <a:r>
              <a:rPr lang="en-AU" b="1" dirty="0" err="1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Turnitin</a:t>
            </a:r>
            <a:endParaRPr lang="en-AU" b="1" dirty="0">
              <a:solidFill>
                <a:srgbClr val="FFFF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01000" cy="4876800"/>
          </a:xfrm>
        </p:spPr>
        <p:txBody>
          <a:bodyPr>
            <a:noAutofit/>
          </a:bodyPr>
          <a:lstStyle/>
          <a:p>
            <a:pPr algn="just"/>
            <a:endParaRPr lang="en-AU" sz="20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chemeClr val="tx1"/>
                </a:solidFill>
              </a:rPr>
              <a:t>To access </a:t>
            </a:r>
            <a:r>
              <a:rPr lang="en-AU" sz="2000" dirty="0" err="1" smtClean="0">
                <a:solidFill>
                  <a:schemeClr val="tx1"/>
                </a:solidFill>
              </a:rPr>
              <a:t>Turnitin</a:t>
            </a:r>
            <a:r>
              <a:rPr lang="en-AU" sz="2000" dirty="0" smtClean="0">
                <a:solidFill>
                  <a:schemeClr val="tx1"/>
                </a:solidFill>
              </a:rPr>
              <a:t>, each user must create a unique user profile. The user profile consists of an e-mail address, user password, optional personal information, and a set of user preferences.</a:t>
            </a:r>
          </a:p>
          <a:p>
            <a:pPr lvl="1" algn="just"/>
            <a:endParaRPr lang="en-AU" sz="20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chemeClr val="tx1"/>
                </a:solidFill>
              </a:rPr>
              <a:t>There are two ways for a student to obtain a </a:t>
            </a:r>
            <a:r>
              <a:rPr lang="en-AU" sz="2000" dirty="0" err="1" smtClean="0">
                <a:solidFill>
                  <a:schemeClr val="tx1"/>
                </a:solidFill>
              </a:rPr>
              <a:t>Turnitin</a:t>
            </a:r>
            <a:r>
              <a:rPr lang="en-AU" sz="2000" dirty="0" smtClean="0">
                <a:solidFill>
                  <a:schemeClr val="tx1"/>
                </a:solidFill>
              </a:rPr>
              <a:t> user profile.</a:t>
            </a:r>
          </a:p>
          <a:p>
            <a:pPr lvl="1" algn="just"/>
            <a:endParaRPr lang="en-AU" sz="2000" dirty="0" smtClean="0">
              <a:solidFill>
                <a:schemeClr val="tx1"/>
              </a:solidFill>
            </a:endParaRPr>
          </a:p>
          <a:p>
            <a:pPr marL="1257300" lvl="2" indent="-342900" algn="just">
              <a:buFont typeface="+mj-lt"/>
              <a:buAutoNum type="arabicPeriod"/>
            </a:pPr>
            <a:r>
              <a:rPr lang="en-AU" sz="2000" dirty="0" smtClean="0">
                <a:solidFill>
                  <a:schemeClr val="tx1"/>
                </a:solidFill>
              </a:rPr>
              <a:t>Email from </a:t>
            </a:r>
            <a:r>
              <a:rPr lang="en-AU" sz="2000" dirty="0" err="1" smtClean="0">
                <a:solidFill>
                  <a:schemeClr val="tx1"/>
                </a:solidFill>
              </a:rPr>
              <a:t>Turnitin</a:t>
            </a:r>
            <a:r>
              <a:rPr lang="en-AU" sz="2000" dirty="0" smtClean="0">
                <a:solidFill>
                  <a:schemeClr val="tx1"/>
                </a:solidFill>
              </a:rPr>
              <a:t> (An instructor may add the student to the course, in which case the student would receive an e-mail with a temporary password and login instructions)</a:t>
            </a:r>
          </a:p>
          <a:p>
            <a:pPr marL="1257300" lvl="2" indent="-342900" algn="just">
              <a:buFont typeface="+mj-lt"/>
              <a:buAutoNum type="arabicPeriod"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+mj-lt"/>
              <a:buAutoNum type="arabicPeriod"/>
            </a:pPr>
            <a:r>
              <a:rPr lang="en-AU" sz="2000" b="1" dirty="0" smtClean="0">
                <a:solidFill>
                  <a:schemeClr val="tx1"/>
                </a:solidFill>
              </a:rPr>
              <a:t>Class ID and Enrollement Password</a:t>
            </a:r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79913"/>
            <a:ext cx="9143999" cy="1066800"/>
          </a:xfrm>
        </p:spPr>
        <p:txBody>
          <a:bodyPr>
            <a:noAutofit/>
          </a:bodyPr>
          <a:lstStyle/>
          <a:p>
            <a:r>
              <a:rPr lang="en-AU" sz="6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Getting Started…</a:t>
            </a:r>
          </a:p>
          <a:p>
            <a:endParaRPr lang="en-AU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I:\turnitin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176463" cy="13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040" y="1866614"/>
            <a:ext cx="8672538" cy="4538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"/>
            <a:ext cx="6934200" cy="1371601"/>
          </a:xfrm>
        </p:spPr>
        <p:txBody>
          <a:bodyPr>
            <a:normAutofit/>
          </a:bodyPr>
          <a:lstStyle/>
          <a:p>
            <a:pPr algn="r"/>
            <a:r>
              <a:rPr lang="en-AU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Where to find </a:t>
            </a:r>
            <a:r>
              <a:rPr lang="en-AU" sz="3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Turnitin</a:t>
            </a:r>
            <a:r>
              <a:rPr lang="en-AU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66935"/>
            <a:ext cx="2133600" cy="365125"/>
          </a:xfrm>
        </p:spPr>
        <p:txBody>
          <a:bodyPr/>
          <a:lstStyle/>
          <a:p>
            <a:fld id="{C3A741CA-DD10-41AF-8883-3525C30312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7788" y="1423999"/>
            <a:ext cx="762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Visit the library website at </a:t>
            </a:r>
            <a:r>
              <a:rPr lang="en-A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http://www.lib.upm.edu.my/</a:t>
            </a:r>
            <a:endParaRPr lang="en-AU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5029" y="2057400"/>
            <a:ext cx="8464171" cy="4090578"/>
            <a:chOff x="359457" y="1984612"/>
            <a:chExt cx="8687340" cy="409057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9" t="16217" r="19195" b="63299"/>
            <a:stretch/>
          </p:blipFill>
          <p:spPr bwMode="auto">
            <a:xfrm>
              <a:off x="359997" y="1984612"/>
              <a:ext cx="8686800" cy="159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5" t="14936" r="19195" b="53542"/>
            <a:stretch/>
          </p:blipFill>
          <p:spPr bwMode="auto">
            <a:xfrm>
              <a:off x="359457" y="3597322"/>
              <a:ext cx="8672538" cy="247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22629" y="1419965"/>
            <a:ext cx="710821" cy="5078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ular Callout 14"/>
          <p:cNvSpPr/>
          <p:nvPr/>
        </p:nvSpPr>
        <p:spPr>
          <a:xfrm>
            <a:off x="2971800" y="6248400"/>
            <a:ext cx="1219200" cy="492391"/>
          </a:xfrm>
          <a:prstGeom prst="wedgeRectCallout">
            <a:avLst>
              <a:gd name="adj1" fmla="val -103062"/>
              <a:gd name="adj2" fmla="val -10397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Click here to begin</a:t>
            </a:r>
          </a:p>
        </p:txBody>
      </p:sp>
    </p:spTree>
    <p:extLst>
      <p:ext uri="{BB962C8B-B14F-4D97-AF65-F5344CB8AC3E}">
        <p14:creationId xmlns:p14="http://schemas.microsoft.com/office/powerpoint/2010/main" val="17324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11113" r="18657" b="33430"/>
          <a:stretch/>
        </p:blipFill>
        <p:spPr bwMode="auto">
          <a:xfrm>
            <a:off x="2392005" y="1630263"/>
            <a:ext cx="6675795" cy="484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"/>
            <a:ext cx="6934200" cy="1371601"/>
          </a:xfrm>
        </p:spPr>
        <p:txBody>
          <a:bodyPr>
            <a:normAutofit/>
          </a:bodyPr>
          <a:lstStyle/>
          <a:p>
            <a:pPr algn="r"/>
            <a:r>
              <a:rPr lang="en-AU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Where to find </a:t>
            </a:r>
            <a:r>
              <a:rPr lang="en-AU" sz="3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Turnitin</a:t>
            </a:r>
            <a:r>
              <a:rPr lang="en-AU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24333"/>
            <a:ext cx="2133600" cy="365125"/>
          </a:xfrm>
        </p:spPr>
        <p:txBody>
          <a:bodyPr/>
          <a:lstStyle/>
          <a:p>
            <a:fld id="{C3A741CA-DD10-41AF-8883-3525C30312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1554063"/>
            <a:ext cx="22396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on </a:t>
            </a:r>
            <a:r>
              <a:rPr lang="en-US" b="1" dirty="0" err="1" smtClean="0"/>
              <a:t>Turnitin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AU" dirty="0"/>
              <a:t>You will be directly linked to the </a:t>
            </a:r>
            <a:r>
              <a:rPr lang="en-AU" dirty="0" smtClean="0"/>
              <a:t> </a:t>
            </a:r>
            <a:r>
              <a:rPr lang="en-AU" dirty="0" err="1" smtClean="0"/>
              <a:t>Turnitin</a:t>
            </a:r>
            <a:r>
              <a:rPr lang="en-AU" dirty="0" smtClean="0"/>
              <a:t> homepage.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user’s guide for more detail.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92005" y="5152698"/>
            <a:ext cx="1417995" cy="76200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Oval 2"/>
          <p:cNvSpPr/>
          <p:nvPr/>
        </p:nvSpPr>
        <p:spPr>
          <a:xfrm>
            <a:off x="2403020" y="4472938"/>
            <a:ext cx="457814" cy="418559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ular Callout 5"/>
          <p:cNvSpPr/>
          <p:nvPr/>
        </p:nvSpPr>
        <p:spPr>
          <a:xfrm>
            <a:off x="3962400" y="3886200"/>
            <a:ext cx="1371600" cy="457200"/>
          </a:xfrm>
          <a:prstGeom prst="wedgeRectCallout">
            <a:avLst>
              <a:gd name="adj1" fmla="val -132283"/>
              <a:gd name="adj2" fmla="val 9397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Link to </a:t>
            </a:r>
            <a:r>
              <a:rPr lang="en-AU" sz="1400" b="1" dirty="0" err="1" smtClean="0">
                <a:solidFill>
                  <a:schemeClr val="tx1"/>
                </a:solidFill>
              </a:rPr>
              <a:t>Turnitin</a:t>
            </a:r>
            <a:r>
              <a:rPr lang="en-AU" sz="1400" b="1" dirty="0" smtClean="0">
                <a:solidFill>
                  <a:schemeClr val="tx1"/>
                </a:solidFill>
              </a:rPr>
              <a:t> homepage</a:t>
            </a: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648200" y="5177438"/>
            <a:ext cx="1219200" cy="356260"/>
          </a:xfrm>
          <a:prstGeom prst="wedgeRectCallout">
            <a:avLst>
              <a:gd name="adj1" fmla="val -108906"/>
              <a:gd name="adj2" fmla="val 2384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User’s Guide</a:t>
            </a:r>
            <a:endParaRPr lang="en-AU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STEP 1 : Creating a User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11592" r="14000" b="6577"/>
          <a:stretch/>
        </p:blipFill>
        <p:spPr bwMode="auto">
          <a:xfrm>
            <a:off x="2514600" y="1782662"/>
            <a:ext cx="6523395" cy="46416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2" name="TextBox 11"/>
          <p:cNvSpPr txBox="1"/>
          <p:nvPr/>
        </p:nvSpPr>
        <p:spPr>
          <a:xfrm>
            <a:off x="2522644" y="1398280"/>
            <a:ext cx="4716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Turnitin</a:t>
            </a:r>
            <a:r>
              <a:rPr lang="en-A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home page : http</a:t>
            </a:r>
            <a:r>
              <a:rPr lang="en-AU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://www.turnitin.com/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593006" y="1799020"/>
            <a:ext cx="428628" cy="410446"/>
          </a:xfrm>
          <a:prstGeom prst="wedgeRoundRectCallout">
            <a:avLst>
              <a:gd name="adj1" fmla="val 294636"/>
              <a:gd name="adj2" fmla="val -1516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1</a:t>
            </a:r>
            <a:endParaRPr lang="en-MY" sz="1600" b="1" dirty="0"/>
          </a:p>
        </p:txBody>
      </p:sp>
      <p:pic>
        <p:nvPicPr>
          <p:cNvPr id="10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ular Callout 14"/>
          <p:cNvSpPr/>
          <p:nvPr/>
        </p:nvSpPr>
        <p:spPr>
          <a:xfrm>
            <a:off x="3990965" y="2438400"/>
            <a:ext cx="1420157" cy="431075"/>
          </a:xfrm>
          <a:prstGeom prst="wedgeRectCallout">
            <a:avLst>
              <a:gd name="adj1" fmla="val -69868"/>
              <a:gd name="adj2" fmla="val -16091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Language drop down menu</a:t>
            </a: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32" y="1758077"/>
            <a:ext cx="23113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AU" dirty="0" smtClean="0"/>
              <a:t>Click </a:t>
            </a:r>
            <a:r>
              <a:rPr lang="en-AU" dirty="0"/>
              <a:t>on the </a:t>
            </a:r>
            <a:r>
              <a:rPr lang="en-AU" b="1" dirty="0" smtClean="0"/>
              <a:t>"Create Account” </a:t>
            </a:r>
            <a:r>
              <a:rPr lang="en-AU" dirty="0" smtClean="0"/>
              <a:t>link </a:t>
            </a:r>
            <a:r>
              <a:rPr lang="en-AU" dirty="0"/>
              <a:t>next to the Log In </a:t>
            </a:r>
            <a:r>
              <a:rPr lang="en-AU" dirty="0" smtClean="0"/>
              <a:t>button.</a:t>
            </a:r>
          </a:p>
          <a:p>
            <a:pPr lvl="1" algn="just"/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600" dirty="0"/>
              <a:t>You will be directly linked to </a:t>
            </a:r>
            <a:r>
              <a:rPr lang="en-AU" sz="1600" b="1" dirty="0"/>
              <a:t>the </a:t>
            </a:r>
            <a:r>
              <a:rPr lang="en-AU" sz="1600" b="1" dirty="0" smtClean="0"/>
              <a:t>“Create User Profile“ </a:t>
            </a:r>
            <a:r>
              <a:rPr lang="en-AU" sz="1600" dirty="0" smtClean="0"/>
              <a:t>page.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lvl="1" algn="just"/>
            <a:endParaRPr lang="en-AU" sz="1600" dirty="0"/>
          </a:p>
          <a:p>
            <a:pPr algn="just"/>
            <a:r>
              <a:rPr lang="en-AU" sz="1600" b="1" u="sng" dirty="0" smtClean="0">
                <a:solidFill>
                  <a:schemeClr val="accent6">
                    <a:lumMod val="75000"/>
                  </a:schemeClr>
                </a:solidFill>
              </a:rPr>
              <a:t>Note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600" dirty="0" smtClean="0"/>
              <a:t>You can select </a:t>
            </a:r>
            <a:r>
              <a:rPr lang="en-AU" sz="1600" dirty="0"/>
              <a:t>your language from the drop down menu. </a:t>
            </a:r>
          </a:p>
        </p:txBody>
      </p:sp>
      <p:sp>
        <p:nvSpPr>
          <p:cNvPr id="3" name="Oval 2"/>
          <p:cNvSpPr/>
          <p:nvPr/>
        </p:nvSpPr>
        <p:spPr>
          <a:xfrm>
            <a:off x="8001000" y="1721068"/>
            <a:ext cx="685801" cy="4726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7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4" t="20509" r="32411" b="10905"/>
          <a:stretch/>
        </p:blipFill>
        <p:spPr bwMode="auto">
          <a:xfrm>
            <a:off x="2895600" y="1455782"/>
            <a:ext cx="5999328" cy="5173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"/>
            <a:ext cx="7239000" cy="1371601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smtClean="0">
                <a:solidFill>
                  <a:srgbClr val="FFFF99"/>
                </a:solidFill>
                <a:latin typeface="Baskerville Old Face" panose="02020602080505020303" pitchFamily="18" charset="0"/>
              </a:rPr>
              <a:t>STEP 1 : Creating a User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1CA-DD10-41AF-8883-3525C30312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676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AU" dirty="0"/>
              <a:t>Click on the </a:t>
            </a:r>
            <a:r>
              <a:rPr lang="en-AU" b="1" dirty="0"/>
              <a:t>"Student" </a:t>
            </a:r>
            <a:r>
              <a:rPr lang="en-AU" dirty="0" smtClean="0"/>
              <a:t>link.</a:t>
            </a:r>
            <a:endParaRPr lang="en-AU" b="1" dirty="0" smtClean="0"/>
          </a:p>
          <a:p>
            <a:endParaRPr lang="en-AU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343400" y="5105400"/>
            <a:ext cx="428628" cy="410446"/>
          </a:xfrm>
          <a:prstGeom prst="wedgeRoundRectCallout">
            <a:avLst>
              <a:gd name="adj1" fmla="val -219973"/>
              <a:gd name="adj2" fmla="val -1464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/>
              <a:t>2</a:t>
            </a:r>
            <a:endParaRPr lang="en-MY" sz="1600" b="1" dirty="0"/>
          </a:p>
        </p:txBody>
      </p:sp>
      <p:pic>
        <p:nvPicPr>
          <p:cNvPr id="9" name="Picture 5" descr="https://upload.wikimedia.org/wikipedia/en/d/dc/Turnit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333"/>
            <a:ext cx="1371600" cy="4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18107" y="5062187"/>
            <a:ext cx="669386" cy="3392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6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1530</Words>
  <Application>Microsoft Office PowerPoint</Application>
  <PresentationFormat>On-screen Show (4:3)</PresentationFormat>
  <Paragraphs>203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Student Quick Start Guide</vt:lpstr>
      <vt:lpstr>Outlines</vt:lpstr>
      <vt:lpstr>What Is Turnitin?</vt:lpstr>
      <vt:lpstr>Accessing Turnitin</vt:lpstr>
      <vt:lpstr>PowerPoint Presentation</vt:lpstr>
      <vt:lpstr>Where to find Turnitin? </vt:lpstr>
      <vt:lpstr>Where to find Turnitin?</vt:lpstr>
      <vt:lpstr>STEP 1 : Creating a User Profile</vt:lpstr>
      <vt:lpstr>STEP 1 : Creating a User Profile</vt:lpstr>
      <vt:lpstr>STEP 1 : Creating a User Profile</vt:lpstr>
      <vt:lpstr>STEP 1 : Creating a User Profile</vt:lpstr>
      <vt:lpstr>STEP 2 : Student Homepage</vt:lpstr>
      <vt:lpstr>STEP 3 : Class Portfolio</vt:lpstr>
      <vt:lpstr>STEP 4 : Submitting a Paper</vt:lpstr>
      <vt:lpstr>STEP 4 : Submitting a Paper</vt:lpstr>
      <vt:lpstr>STEP 4 : Submitting a Paper</vt:lpstr>
      <vt:lpstr>STEP 5 : Submitting a Paper Confirmation</vt:lpstr>
      <vt:lpstr>STEP 5 : Submitting a Paper Confirmation</vt:lpstr>
      <vt:lpstr>STEP 6 : Viewing an Originality Report</vt:lpstr>
      <vt:lpstr>Note : If originality reports are  Not Available </vt:lpstr>
      <vt:lpstr>Note: Downloading  Submitted  Paper &amp; Resubmitting</vt:lpstr>
      <vt:lpstr>Originality Report Content </vt:lpstr>
      <vt:lpstr>Paper Information</vt:lpstr>
      <vt:lpstr>Downloading Reports &amp; Digital Receipts</vt:lpstr>
      <vt:lpstr>Downloading Reports &amp; Digital Receipts</vt:lpstr>
      <vt:lpstr>STEP 7 : Viewing Instructor Feedback in GradeMark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upm</cp:lastModifiedBy>
  <cp:revision>210</cp:revision>
  <cp:lastPrinted>2015-10-20T02:10:47Z</cp:lastPrinted>
  <dcterms:created xsi:type="dcterms:W3CDTF">2010-10-14T21:44:54Z</dcterms:created>
  <dcterms:modified xsi:type="dcterms:W3CDTF">2015-11-20T02:57:36Z</dcterms:modified>
</cp:coreProperties>
</file>