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69" r:id="rId2"/>
    <p:sldId id="278" r:id="rId3"/>
    <p:sldId id="277" r:id="rId4"/>
    <p:sldId id="271" r:id="rId5"/>
    <p:sldId id="268" r:id="rId6"/>
    <p:sldId id="273" r:id="rId7"/>
    <p:sldId id="274" r:id="rId8"/>
    <p:sldId id="275" r:id="rId9"/>
    <p:sldId id="276" r:id="rId10"/>
    <p:sldId id="280" r:id="rId1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70779-7CD0-457D-A6CC-3CD71087EA4F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401B5-F802-4D2F-9FE6-B9F80A3F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0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30/12/2013</a:t>
            </a:fld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81400"/>
            <a:ext cx="1643059" cy="141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000636"/>
            <a:ext cx="1643059" cy="16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876800"/>
            <a:ext cx="1643059" cy="140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114298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n>
                  <a:solidFill>
                    <a:schemeClr val="tx1">
                      <a:alpha val="65000"/>
                    </a:schemeClr>
                  </a:solidFill>
                </a:ln>
                <a:latin typeface="Arial" pitchFamily="34" charset="0"/>
              </a:rPr>
              <a:t>Keyword search allow searches using combination of keywords and the use of </a:t>
            </a:r>
            <a:r>
              <a:rPr lang="en-US" sz="2800" b="1" dirty="0" smtClean="0">
                <a:ln>
                  <a:solidFill>
                    <a:schemeClr val="tx1">
                      <a:alpha val="65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</a:rPr>
              <a:t>Booleans </a:t>
            </a:r>
            <a:r>
              <a:rPr lang="en-US" sz="2800" b="1" dirty="0">
                <a:ln>
                  <a:solidFill>
                    <a:schemeClr val="tx1">
                      <a:alpha val="65000"/>
                    </a:schemeClr>
                  </a:solidFill>
                </a:ln>
                <a:solidFill>
                  <a:srgbClr val="FF0000"/>
                </a:solidFill>
                <a:latin typeface="Arial" pitchFamily="34" charset="0"/>
              </a:rPr>
              <a:t>(and, or, not). </a:t>
            </a:r>
            <a:r>
              <a:rPr lang="en-US" sz="2800" b="1" dirty="0" smtClean="0">
                <a:ln>
                  <a:solidFill>
                    <a:schemeClr val="tx1">
                      <a:alpha val="65000"/>
                    </a:schemeClr>
                  </a:solidFill>
                </a:ln>
                <a:latin typeface="Arial" pitchFamily="34" charset="0"/>
              </a:rPr>
              <a:t>Options in keywords/phrases searches are:</a:t>
            </a:r>
            <a:r>
              <a:rPr lang="en-US" sz="2800" b="1" dirty="0" smtClean="0">
                <a:ln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2800" b="1" dirty="0">
              <a:ln>
                <a:solidFill>
                  <a:schemeClr val="tx1">
                    <a:alpha val="65000"/>
                  </a:schemeClr>
                </a:solidFill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886200" y="53340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Title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7239000" y="4114800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Subject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6500826" y="5286388"/>
            <a:ext cx="13573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Anywhere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(Referring to all search fields)</a:t>
            </a:r>
            <a:endParaRPr lang="en-US" sz="1600" b="1" dirty="0">
              <a:solidFill>
                <a:srgbClr val="FFFF66"/>
              </a:solidFill>
              <a:latin typeface="Arial" pitchFamily="34" charset="0"/>
            </a:endParaRPr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 flipH="1">
            <a:off x="2438400" y="3352800"/>
            <a:ext cx="2209800" cy="838200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 flipH="1">
            <a:off x="3071802" y="3352800"/>
            <a:ext cx="1576398" cy="1647836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4648200" y="3352800"/>
            <a:ext cx="0" cy="1371600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>
            <a:off x="4648200" y="3352800"/>
            <a:ext cx="2000264" cy="1571636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>
            <a:off x="4648200" y="3352800"/>
            <a:ext cx="2438400" cy="762000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20" name="Rectangle 19"/>
          <p:cNvSpPr/>
          <p:nvPr/>
        </p:nvSpPr>
        <p:spPr>
          <a:xfrm>
            <a:off x="839253" y="332656"/>
            <a:ext cx="7476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50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KEYWORD SEARCH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5200"/>
            <a:ext cx="1643059" cy="142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Author</a:t>
            </a:r>
            <a:endParaRPr lang="en-US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029200"/>
            <a:ext cx="1643059" cy="155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676400" y="5334000"/>
            <a:ext cx="142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ISBN, ISSN, LCCN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572272"/>
            <a:ext cx="71434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6705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5257800"/>
            <a:ext cx="4419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1336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1400" b="1" dirty="0" smtClean="0"/>
              <a:t>Call number: </a:t>
            </a:r>
            <a:r>
              <a:rPr lang="en-US" sz="1400" dirty="0" smtClean="0"/>
              <a:t>to locate the</a:t>
            </a:r>
          </a:p>
          <a:p>
            <a:pPr marL="400050" indent="-400050"/>
            <a:r>
              <a:rPr lang="en-US" sz="1400" dirty="0" smtClean="0"/>
              <a:t>material on the shelf</a:t>
            </a:r>
          </a:p>
          <a:p>
            <a:endParaRPr lang="en-US" sz="1400" dirty="0"/>
          </a:p>
          <a:p>
            <a:r>
              <a:rPr lang="en-US" sz="1400" b="1" dirty="0" smtClean="0"/>
              <a:t>Location:</a:t>
            </a:r>
            <a:r>
              <a:rPr lang="en-US" sz="1400" dirty="0" smtClean="0"/>
              <a:t> to determine in which collection the material is shelved </a:t>
            </a:r>
          </a:p>
          <a:p>
            <a:endParaRPr lang="en-US" sz="1400" dirty="0"/>
          </a:p>
          <a:p>
            <a:r>
              <a:rPr lang="en-US" sz="1400" b="1" dirty="0" smtClean="0"/>
              <a:t>Status:</a:t>
            </a:r>
            <a:r>
              <a:rPr lang="en-US" sz="1400" dirty="0" smtClean="0"/>
              <a:t> to indicate either the material is available or on loan or other status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4572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latin typeface="Arial Black" pitchFamily="34" charset="0"/>
              </a:rPr>
              <a:t>INFORMATION DETAILS OF THE BOOK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72272"/>
            <a:ext cx="71434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254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FIND BOOK VIA WEBOPAC</a:t>
            </a:r>
            <a:r>
              <a:rPr kumimoji="0" lang="en-MY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MY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MY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KEYWOOD SEARCH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4583" r="13324" b="4167"/>
          <a:stretch>
            <a:fillRect/>
          </a:stretch>
        </p:blipFill>
        <p:spPr bwMode="auto">
          <a:xfrm>
            <a:off x="0" y="12954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2884" t="72569" r="13324" b="8333"/>
          <a:stretch>
            <a:fillRect/>
          </a:stretch>
        </p:blipFill>
        <p:spPr bwMode="auto">
          <a:xfrm>
            <a:off x="0" y="51054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0" y="5334000"/>
            <a:ext cx="685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1143000" y="6172200"/>
            <a:ext cx="1371600" cy="533400"/>
          </a:xfrm>
          <a:prstGeom prst="wedgeRoundRectCallout">
            <a:avLst>
              <a:gd name="adj1" fmla="val -40829"/>
              <a:gd name="adj2" fmla="val -9726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Click here to begin</a:t>
            </a:r>
            <a:endParaRPr lang="en-MY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9" t="12423" r="24146" b="9847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886200" y="2743200"/>
            <a:ext cx="1600200" cy="562846"/>
          </a:xfrm>
          <a:prstGeom prst="wedgeRoundRectCallout">
            <a:avLst>
              <a:gd name="adj1" fmla="val -50772"/>
              <a:gd name="adj2" fmla="val -10702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Click ‘Keyword </a:t>
            </a:r>
          </a:p>
          <a:p>
            <a:pPr algn="ctr"/>
            <a:r>
              <a:rPr lang="en-US" sz="1200" b="1" dirty="0" smtClean="0"/>
              <a:t>(Advance Search)’</a:t>
            </a:r>
            <a:endParaRPr lang="en-MY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839253" y="332656"/>
            <a:ext cx="7476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50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KEYWORD SEARCH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/>
          <a:srcRect l="32359" t="34120" r="36815" b="14778"/>
          <a:stretch>
            <a:fillRect/>
          </a:stretch>
        </p:blipFill>
        <p:spPr bwMode="auto">
          <a:xfrm>
            <a:off x="2786050" y="1295400"/>
            <a:ext cx="6357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839253" y="332656"/>
            <a:ext cx="747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5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KEYWORD SEARCH USING “AND”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1714488"/>
            <a:ext cx="24282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Type the term(s) to be searched in each text box labeled </a:t>
            </a:r>
            <a:r>
              <a:rPr lang="en-US" sz="1400" b="1" dirty="0" smtClean="0"/>
              <a:t>Words </a:t>
            </a:r>
          </a:p>
          <a:p>
            <a:pPr marL="342900" indent="-342900"/>
            <a:r>
              <a:rPr lang="en-US" sz="1400" dirty="0" smtClean="0"/>
              <a:t>        </a:t>
            </a:r>
            <a:r>
              <a:rPr lang="en-US" sz="1400" dirty="0" err="1" smtClean="0"/>
              <a:t>e.g</a:t>
            </a:r>
            <a:r>
              <a:rPr lang="en-US" sz="1400" dirty="0" smtClean="0"/>
              <a:t> (psychology, Kalat, James  W.).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2.    Select one or more logical connectors, or operators, to combine your keywords e.g. AND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3.    Select </a:t>
            </a:r>
            <a:r>
              <a:rPr lang="en-US" sz="1400" b="1" dirty="0" smtClean="0"/>
              <a:t>Search Type</a:t>
            </a:r>
          </a:p>
          <a:p>
            <a:pPr marL="342900" indent="-342900"/>
            <a:r>
              <a:rPr lang="en-US" sz="1400" dirty="0" smtClean="0"/>
              <a:t>       e.g. Title &amp;  Author</a:t>
            </a:r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 startAt="4"/>
            </a:pPr>
            <a:r>
              <a:rPr lang="en-US" sz="1400" dirty="0" smtClean="0"/>
              <a:t>Select the </a:t>
            </a:r>
            <a:r>
              <a:rPr lang="en-US" sz="1400" b="1" dirty="0" smtClean="0"/>
              <a:t>Location</a:t>
            </a:r>
          </a:p>
          <a:p>
            <a:pPr marL="342900" indent="-342900"/>
            <a:r>
              <a:rPr lang="en-US" sz="1400" dirty="0" smtClean="0"/>
              <a:t>	e.g.  All Libraries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5.    Click the </a:t>
            </a:r>
            <a:r>
              <a:rPr lang="en-US" sz="1400" b="1" dirty="0" smtClean="0"/>
              <a:t>Search</a:t>
            </a:r>
            <a:r>
              <a:rPr lang="en-US" sz="1400" dirty="0" smtClean="0"/>
              <a:t> button.</a:t>
            </a:r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/>
            <a:endParaRPr lang="en-MY" sz="14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6215074" y="1428736"/>
            <a:ext cx="428628" cy="410446"/>
          </a:xfrm>
          <a:prstGeom prst="wedgeRoundRectCallout">
            <a:avLst>
              <a:gd name="adj1" fmla="val -252350"/>
              <a:gd name="adj2" fmla="val 20075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MY" sz="1200" b="1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2971800" y="2057400"/>
            <a:ext cx="428628" cy="410446"/>
          </a:xfrm>
          <a:prstGeom prst="wedgeRoundRectCallout">
            <a:avLst>
              <a:gd name="adj1" fmla="val 106436"/>
              <a:gd name="adj2" fmla="val 13189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en-MY" sz="1200" b="1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7929586" y="1357298"/>
            <a:ext cx="428628" cy="410446"/>
          </a:xfrm>
          <a:prstGeom prst="wedgeRoundRectCallout">
            <a:avLst>
              <a:gd name="adj1" fmla="val -220026"/>
              <a:gd name="adj2" fmla="val 22100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MY" sz="1200" b="1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7929586" y="3286124"/>
            <a:ext cx="428628" cy="410446"/>
          </a:xfrm>
          <a:prstGeom prst="wedgeRoundRectCallout">
            <a:avLst>
              <a:gd name="adj1" fmla="val -235541"/>
              <a:gd name="adj2" fmla="val 8058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4</a:t>
            </a:r>
            <a:endParaRPr lang="en-MY" sz="1200" b="1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8501090" y="1643050"/>
            <a:ext cx="428628" cy="410446"/>
          </a:xfrm>
          <a:prstGeom prst="wedgeRoundRectCallout">
            <a:avLst>
              <a:gd name="adj1" fmla="val -156673"/>
              <a:gd name="adj2" fmla="val 14067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5</a:t>
            </a:r>
            <a:endParaRPr lang="en-MY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572272"/>
            <a:ext cx="71434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>
          <a:blip r:embed="rId2" cstate="print"/>
          <a:srcRect l="31929" t="20715" r="2253" b="4273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4114800" y="1752600"/>
            <a:ext cx="1440160" cy="432048"/>
          </a:xfrm>
          <a:prstGeom prst="wedgeRoundRectCallout">
            <a:avLst>
              <a:gd name="adj1" fmla="val -172028"/>
              <a:gd name="adj2" fmla="val 674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Search Results</a:t>
            </a:r>
            <a:endParaRPr lang="en-MY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839253" y="332656"/>
            <a:ext cx="747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5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KEYWORD SEARCH USING “AND”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1981200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/>
          <a:srcRect l="32010" t="35102" r="32900" b="4558"/>
          <a:stretch>
            <a:fillRect/>
          </a:stretch>
        </p:blipFill>
        <p:spPr bwMode="auto">
          <a:xfrm>
            <a:off x="2667000" y="1295400"/>
            <a:ext cx="6477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2000">
                <a:latin typeface="Arial" pitchFamily="34" charset="0"/>
              </a:rPr>
              <a:t>   </a:t>
            </a:r>
            <a:endParaRPr lang="en-US" b="1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9253" y="332656"/>
            <a:ext cx="747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5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KEYWORD SEARCH USING “OR”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524000"/>
            <a:ext cx="22677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Type the term(s) to be searched in each text box labeled </a:t>
            </a:r>
            <a:r>
              <a:rPr lang="en-US" sz="1400" b="1" dirty="0" smtClean="0"/>
              <a:t>Words</a:t>
            </a:r>
            <a:r>
              <a:rPr lang="en-US" sz="1400" dirty="0" smtClean="0"/>
              <a:t> </a:t>
            </a:r>
          </a:p>
          <a:p>
            <a:pPr marL="342900" indent="-342900"/>
            <a:r>
              <a:rPr lang="en-US" sz="1400" dirty="0" smtClean="0"/>
              <a:t>       e.g. psychology, attitude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2.    Select one or more logical connectors, or operators, to combine your keywords e.g. OR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3.    Select </a:t>
            </a:r>
            <a:r>
              <a:rPr lang="en-US" sz="1400" b="1" dirty="0" smtClean="0"/>
              <a:t>Search Type</a:t>
            </a:r>
          </a:p>
          <a:p>
            <a:pPr marL="342900" indent="-342900"/>
            <a:r>
              <a:rPr lang="en-US" sz="1400" dirty="0" smtClean="0"/>
              <a:t>       e.g. Title</a:t>
            </a:r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 startAt="4"/>
            </a:pPr>
            <a:r>
              <a:rPr lang="en-US" sz="1400" dirty="0" smtClean="0"/>
              <a:t>Select the </a:t>
            </a:r>
            <a:r>
              <a:rPr lang="en-US" sz="1400" b="1" dirty="0" smtClean="0"/>
              <a:t>Location </a:t>
            </a:r>
            <a:r>
              <a:rPr lang="en-US" sz="1400" dirty="0" smtClean="0"/>
              <a:t>e.g. All Libraries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5.    Click the </a:t>
            </a:r>
            <a:r>
              <a:rPr lang="en-US" sz="1400" b="1" dirty="0" smtClean="0"/>
              <a:t>Search</a:t>
            </a:r>
            <a:r>
              <a:rPr lang="en-US" sz="1400" dirty="0" smtClean="0"/>
              <a:t> button.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/>
            <a:endParaRPr lang="en-MY" sz="1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7429520" y="1214422"/>
            <a:ext cx="428628" cy="410446"/>
          </a:xfrm>
          <a:prstGeom prst="wedgeRoundRectCallout">
            <a:avLst>
              <a:gd name="adj1" fmla="val -268510"/>
              <a:gd name="adj2" fmla="val 20210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MY" sz="1200" b="1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8458200" y="1371600"/>
            <a:ext cx="428628" cy="410446"/>
          </a:xfrm>
          <a:prstGeom prst="wedgeRoundRectCallout">
            <a:avLst>
              <a:gd name="adj1" fmla="val -254289"/>
              <a:gd name="adj2" fmla="val 14775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5</a:t>
            </a:r>
            <a:endParaRPr lang="en-MY" sz="1200" b="1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7696200" y="3581400"/>
            <a:ext cx="428628" cy="410446"/>
          </a:xfrm>
          <a:prstGeom prst="wedgeRoundRectCallout">
            <a:avLst>
              <a:gd name="adj1" fmla="val -330247"/>
              <a:gd name="adj2" fmla="val -9696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4</a:t>
            </a:r>
            <a:endParaRPr lang="en-MY" sz="1200" b="1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895600" y="1828800"/>
            <a:ext cx="428628" cy="410446"/>
          </a:xfrm>
          <a:prstGeom prst="wedgeRoundRectCallout">
            <a:avLst>
              <a:gd name="adj1" fmla="val 129708"/>
              <a:gd name="adj2" fmla="val 9476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2</a:t>
            </a:r>
            <a:endParaRPr lang="en-MY" sz="1200" b="1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6072198" y="1285860"/>
            <a:ext cx="428628" cy="410446"/>
          </a:xfrm>
          <a:prstGeom prst="wedgeRoundRectCallout">
            <a:avLst>
              <a:gd name="adj1" fmla="val -274006"/>
              <a:gd name="adj2" fmla="val 17881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MY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429396"/>
            <a:ext cx="714348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 cstate="print"/>
          <a:srcRect l="32104" t="35282" r="10897" b="5008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9253" y="332656"/>
            <a:ext cx="747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5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KEYWORD SEARCH USING “OR”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733800" y="2057400"/>
            <a:ext cx="1440160" cy="432048"/>
          </a:xfrm>
          <a:prstGeom prst="wedgeRoundRectCallout">
            <a:avLst>
              <a:gd name="adj1" fmla="val -118059"/>
              <a:gd name="adj2" fmla="val 6317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Search Results</a:t>
            </a:r>
            <a:endParaRPr lang="en-MY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362200"/>
            <a:ext cx="2286000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43710"/>
            <a:ext cx="2714612" cy="2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/>
          <a:srcRect l="32651" t="32860" r="36336" b="4805"/>
          <a:stretch>
            <a:fillRect/>
          </a:stretch>
        </p:blipFill>
        <p:spPr bwMode="auto">
          <a:xfrm>
            <a:off x="2928926" y="1295400"/>
            <a:ext cx="621507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839253" y="332656"/>
            <a:ext cx="747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5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KEYWORD SEARCH USING “NOT”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524000"/>
            <a:ext cx="22677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Type the term(s) to be searched in each text box labeled Word </a:t>
            </a:r>
          </a:p>
          <a:p>
            <a:pPr marL="342900" indent="-342900"/>
            <a:r>
              <a:rPr lang="en-US" sz="1400" dirty="0" smtClean="0"/>
              <a:t>        e.g. psychology, attitude).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2.    Select one or more logical connectors, or operators, to combine your keywords e.g. NOT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3.    Select Search Type</a:t>
            </a:r>
          </a:p>
          <a:p>
            <a:pPr marL="342900" indent="-342900"/>
            <a:r>
              <a:rPr lang="en-US" sz="1400" dirty="0" smtClean="0"/>
              <a:t>       e.g. Title</a:t>
            </a:r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 startAt="4"/>
            </a:pPr>
            <a:r>
              <a:rPr lang="en-US" sz="1400" dirty="0" smtClean="0"/>
              <a:t>Select  the Location</a:t>
            </a:r>
          </a:p>
          <a:p>
            <a:pPr marL="342900" indent="-342900"/>
            <a:r>
              <a:rPr lang="en-US" sz="1400" dirty="0" smtClean="0"/>
              <a:t>	e.g. All Libraries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5.    Click the Search button.</a:t>
            </a:r>
            <a:endParaRPr lang="en-US" sz="1400" dirty="0"/>
          </a:p>
          <a:p>
            <a:pPr marL="342900" indent="-342900"/>
            <a:endParaRPr lang="en-MY" sz="14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429388" y="1214422"/>
            <a:ext cx="428628" cy="410446"/>
          </a:xfrm>
          <a:prstGeom prst="wedgeRoundRectCallout">
            <a:avLst>
              <a:gd name="adj1" fmla="val -280470"/>
              <a:gd name="adj2" fmla="val 22741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MY" sz="1200" b="1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7848600" y="1295400"/>
            <a:ext cx="428628" cy="410446"/>
          </a:xfrm>
          <a:prstGeom prst="wedgeRoundRectCallout">
            <a:avLst>
              <a:gd name="adj1" fmla="val -220026"/>
              <a:gd name="adj2" fmla="val 19400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en-MY" sz="1200" b="1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3276600" y="1981200"/>
            <a:ext cx="428628" cy="410446"/>
          </a:xfrm>
          <a:prstGeom prst="wedgeRoundRectCallout">
            <a:avLst>
              <a:gd name="adj1" fmla="val 110639"/>
              <a:gd name="adj2" fmla="val 9003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2</a:t>
            </a:r>
            <a:endParaRPr lang="en-MY" sz="1200" b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8458200" y="1524000"/>
            <a:ext cx="428628" cy="410446"/>
          </a:xfrm>
          <a:prstGeom prst="wedgeRoundRectCallout">
            <a:avLst>
              <a:gd name="adj1" fmla="val -144391"/>
              <a:gd name="adj2" fmla="val 12446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5</a:t>
            </a:r>
            <a:endParaRPr lang="en-MY" sz="1200" b="1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7924800" y="3505200"/>
            <a:ext cx="428628" cy="410446"/>
          </a:xfrm>
          <a:prstGeom prst="wedgeRoundRectCallout">
            <a:avLst>
              <a:gd name="adj1" fmla="val -465358"/>
              <a:gd name="adj2" fmla="val -4363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 smtClean="0"/>
              <a:t>4</a:t>
            </a:r>
            <a:endParaRPr lang="en-MY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572272"/>
            <a:ext cx="642910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 l="32837" t="20861" r="4904" b="16498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2133600"/>
            <a:ext cx="2209800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581400" y="1828800"/>
            <a:ext cx="1440160" cy="432048"/>
          </a:xfrm>
          <a:prstGeom prst="wedgeRoundRectCallout">
            <a:avLst>
              <a:gd name="adj1" fmla="val -118059"/>
              <a:gd name="adj2" fmla="val 6317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Search Results</a:t>
            </a:r>
            <a:endParaRPr lang="en-MY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839253" y="332656"/>
            <a:ext cx="747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5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KEYWORD SEARCH USING “NOT”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200400" y="4648200"/>
            <a:ext cx="3456384" cy="504056"/>
          </a:xfrm>
          <a:prstGeom prst="wedgeRoundRectCallout">
            <a:avLst>
              <a:gd name="adj1" fmla="val -115994"/>
              <a:gd name="adj2" fmla="val 11249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Click  on ‘</a:t>
            </a:r>
            <a:r>
              <a:rPr lang="en-US" sz="1200" b="1" dirty="0" smtClean="0">
                <a:solidFill>
                  <a:schemeClr val="bg1"/>
                </a:solidFill>
              </a:rPr>
              <a:t>Items’</a:t>
            </a:r>
            <a:r>
              <a:rPr lang="en-US" sz="1200" dirty="0" smtClean="0"/>
              <a:t>  for  information details</a:t>
            </a:r>
            <a:endParaRPr lang="en-MY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1490</Template>
  <TotalTime>729</TotalTime>
  <Words>338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Type you Matric number in the Patron Barcode box (e.g. GS12700/A02912)  2. Type your identification card number/passport number in the Password box e.g.830723035253/A1234346)   3. Click submit button and patron record will shown</dc:title>
  <dc:creator>KHAIRIL</dc:creator>
  <cp:lastModifiedBy>upm-1</cp:lastModifiedBy>
  <cp:revision>119</cp:revision>
  <dcterms:created xsi:type="dcterms:W3CDTF">2013-05-02T00:48:39Z</dcterms:created>
  <dcterms:modified xsi:type="dcterms:W3CDTF">2013-12-30T03:39:30Z</dcterms:modified>
</cp:coreProperties>
</file>