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7" r:id="rId2"/>
    <p:sldId id="263" r:id="rId3"/>
    <p:sldId id="264" r:id="rId4"/>
    <p:sldId id="265" r:id="rId5"/>
    <p:sldId id="266" r:id="rId6"/>
    <p:sldId id="267" r:id="rId7"/>
    <p:sldId id="275" r:id="rId8"/>
    <p:sldId id="274" r:id="rId9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73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63B1C-8212-4518-B31A-2CA127542940}" type="datetimeFigureOut">
              <a:rPr lang="en-MY" smtClean="0"/>
              <a:t>15/12/2014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16895-3B3D-4AE6-A913-8240102C48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0108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1AF9186-71AF-4A71-B289-AB6DD1BF8777}" type="datetimeFigureOut">
              <a:rPr lang="en-US"/>
              <a:pPr>
                <a:defRPr/>
              </a:pPr>
              <a:t>12/15/2014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59D3D6-9920-41B1-AD58-4AB49E6E2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14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61D48-F2A8-4E29-A48F-926BCEEDE05E}" type="datetimeFigureOut">
              <a:rPr lang="en-US"/>
              <a:pPr>
                <a:defRPr/>
              </a:pPr>
              <a:t>12/15/2014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9B670-D951-4599-A2C4-9AF7A691C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D1BA9-9B1D-4E9C-A5E8-6666257CBDAF}" type="datetimeFigureOut">
              <a:rPr lang="en-US"/>
              <a:pPr>
                <a:defRPr/>
              </a:pPr>
              <a:t>12/15/2014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08485-461D-4A90-A15F-332ED8D90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1106B-6BEA-4FFA-AFD8-EA42DD368207}" type="datetimeFigureOut">
              <a:rPr lang="en-US"/>
              <a:pPr>
                <a:defRPr/>
              </a:pPr>
              <a:t>12/15/2014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5E5F6-6C23-45C3-8F7C-5FBCFD85E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3A9EB-20EE-41C7-AE56-0A1CDEAB208C}" type="datetimeFigureOut">
              <a:rPr lang="en-US"/>
              <a:pPr>
                <a:defRPr/>
              </a:pPr>
              <a:t>12/15/2014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041CF-DCEF-468D-9944-15511848F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8747E-C1E9-4C3D-B213-8B462C89067F}" type="datetimeFigureOut">
              <a:rPr lang="en-US"/>
              <a:pPr>
                <a:defRPr/>
              </a:pPr>
              <a:t>12/15/2014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8F4C5-5DCD-4F97-A403-B0664BBB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45A65-D4D7-4959-9404-EA625AEBF67C}" type="datetimeFigureOut">
              <a:rPr lang="en-US"/>
              <a:pPr>
                <a:defRPr/>
              </a:pPr>
              <a:t>12/15/2014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70495-0627-4A01-8676-59EE52D4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4890C-A810-4B3F-BD18-DD8008A6E68C}" type="datetimeFigureOut">
              <a:rPr lang="en-US"/>
              <a:pPr>
                <a:defRPr/>
              </a:pPr>
              <a:t>12/15/2014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35734-B923-4498-974B-389B199CF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3AB5F-3E36-4EEE-8723-C3CBF1875211}" type="datetimeFigureOut">
              <a:rPr lang="en-US"/>
              <a:pPr>
                <a:defRPr/>
              </a:pPr>
              <a:t>12/15/2014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18132-1133-486E-AFA0-25CA929DB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2526D-2864-4CAE-B66D-FC6F9DCA4E6E}" type="datetimeFigureOut">
              <a:rPr lang="en-US"/>
              <a:pPr>
                <a:defRPr/>
              </a:pPr>
              <a:t>12/15/2014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2E29D-363A-423B-AA3D-CB2EE4970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3D41A-3002-45E0-82F5-12086A77F784}" type="datetimeFigureOut">
              <a:rPr lang="en-US"/>
              <a:pPr>
                <a:defRPr/>
              </a:pPr>
              <a:t>12/15/2014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28F9-81FB-4DA9-9662-8BB064A24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70D7A-BDD7-41CD-A7A2-7A26F43FFD7C}" type="datetimeFigureOut">
              <a:rPr lang="en-US"/>
              <a:pPr>
                <a:defRPr/>
              </a:pPr>
              <a:t>12/15/2014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7D82-7923-4016-A9CA-5FE2CDEE2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A7C985B-988A-45F6-889C-C84B89094A9D}" type="datetimeFigureOut">
              <a:rPr lang="en-US"/>
              <a:pPr>
                <a:defRPr/>
              </a:pPr>
              <a:t>12/15/2014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EAA67F-AC25-439A-B4F3-211083576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ound Diagonal Corner Rectangle 1"/>
          <p:cNvSpPr/>
          <p:nvPr/>
        </p:nvSpPr>
        <p:spPr>
          <a:xfrm>
            <a:off x="381000" y="2286000"/>
            <a:ext cx="1905000" cy="1828800"/>
          </a:xfrm>
          <a:prstGeom prst="round2DiagRect">
            <a:avLst/>
          </a:prstGeom>
          <a:solidFill>
            <a:srgbClr val="FF99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Library website 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2590800" y="2286000"/>
            <a:ext cx="1905000" cy="1828800"/>
          </a:xfrm>
          <a:prstGeom prst="round2DiagRect">
            <a:avLst/>
          </a:prstGeom>
          <a:solidFill>
            <a:srgbClr val="FF99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Log 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/>
                </a:solidFill>
              </a:rPr>
              <a:t>Ez</a:t>
            </a:r>
            <a:r>
              <a:rPr lang="en-US" b="1" dirty="0">
                <a:solidFill>
                  <a:schemeClr val="tx1"/>
                </a:solidFill>
              </a:rPr>
              <a:t>-Proxy</a:t>
            </a:r>
            <a:r>
              <a:rPr lang="en-US" b="1" dirty="0">
                <a:solidFill>
                  <a:schemeClr val="tx1"/>
                </a:solidFill>
                <a:hlinkClick r:id="rId2" action="ppaction://hlinksldjump"/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010400" y="2286000"/>
            <a:ext cx="1905000" cy="1828800"/>
          </a:xfrm>
          <a:prstGeom prst="round2DiagRect">
            <a:avLst/>
          </a:prstGeom>
          <a:solidFill>
            <a:srgbClr val="FF99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Read/evaluate and Use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HOW </a:t>
            </a:r>
            <a:r>
              <a:rPr lang="en-US" sz="3200" b="1" dirty="0" err="1" smtClean="0">
                <a:solidFill>
                  <a:schemeClr val="bg1"/>
                </a:solidFill>
              </a:rPr>
              <a:t>HOW</a:t>
            </a:r>
            <a:r>
              <a:rPr lang="en-US" sz="3200" b="1" dirty="0" smtClean="0">
                <a:solidFill>
                  <a:schemeClr val="bg1"/>
                </a:solidFill>
              </a:rPr>
              <a:t> TO FIND E-JOURNALS </a:t>
            </a:r>
          </a:p>
          <a:p>
            <a:pPr algn="ctr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304800" y="4800600"/>
            <a:ext cx="8610600" cy="129266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FFFF00"/>
                </a:solidFill>
              </a:rPr>
              <a:t>Let’s try  the following </a:t>
            </a:r>
            <a:r>
              <a:rPr lang="en-US" sz="1400" b="1" dirty="0">
                <a:solidFill>
                  <a:srgbClr val="FFFF00"/>
                </a:solidFill>
              </a:rPr>
              <a:t>assignment / research topic </a:t>
            </a:r>
            <a:r>
              <a:rPr lang="en-US" sz="1400" b="1" dirty="0" smtClean="0">
                <a:solidFill>
                  <a:srgbClr val="FFFF00"/>
                </a:solidFill>
              </a:rPr>
              <a:t> as an example: </a:t>
            </a:r>
            <a:endParaRPr lang="en-US" sz="1400" b="1" dirty="0">
              <a:solidFill>
                <a:srgbClr val="FFFF00"/>
              </a:solidFill>
            </a:endParaRPr>
          </a:p>
          <a:p>
            <a:pPr algn="just"/>
            <a:r>
              <a:rPr lang="en-US" sz="1600" dirty="0">
                <a:solidFill>
                  <a:srgbClr val="FFFF00"/>
                </a:solidFill>
              </a:rPr>
              <a:t>The effects of nutrition package claims</a:t>
            </a:r>
            <a:r>
              <a:rPr lang="en-US" sz="1600" b="1" dirty="0">
                <a:solidFill>
                  <a:srgbClr val="FFFF00"/>
                </a:solidFill>
              </a:rPr>
              <a:t>, </a:t>
            </a:r>
            <a:r>
              <a:rPr lang="en-US" sz="1600" b="1" u="sng" dirty="0">
                <a:solidFill>
                  <a:srgbClr val="FFFF00"/>
                </a:solidFill>
              </a:rPr>
              <a:t>nutrition facts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dirty="0">
                <a:solidFill>
                  <a:srgbClr val="FFFF00"/>
                </a:solidFill>
              </a:rPr>
              <a:t>panels, and motivation to process nutrition information on </a:t>
            </a:r>
            <a:r>
              <a:rPr lang="en-US" sz="1600" b="1" u="sng" dirty="0">
                <a:solidFill>
                  <a:srgbClr val="FFFF00"/>
                </a:solidFill>
              </a:rPr>
              <a:t>consumer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dirty="0">
                <a:solidFill>
                  <a:srgbClr val="FFFF00"/>
                </a:solidFill>
              </a:rPr>
              <a:t>product </a:t>
            </a:r>
            <a:r>
              <a:rPr lang="en-US" sz="1600" dirty="0" smtClean="0">
                <a:solidFill>
                  <a:srgbClr val="FFFF00"/>
                </a:solidFill>
              </a:rPr>
              <a:t>evaluations</a:t>
            </a:r>
          </a:p>
          <a:p>
            <a:pPr algn="just"/>
            <a:endParaRPr lang="en-US" sz="1600" b="1" dirty="0" smtClean="0">
              <a:solidFill>
                <a:srgbClr val="FFFF00"/>
              </a:solidFill>
            </a:endParaRPr>
          </a:p>
          <a:p>
            <a:pPr algn="just"/>
            <a:r>
              <a:rPr lang="en-US" sz="1600" b="1" dirty="0" smtClean="0">
                <a:solidFill>
                  <a:srgbClr val="FFFF00"/>
                </a:solidFill>
              </a:rPr>
              <a:t>Keywords : </a:t>
            </a:r>
            <a:r>
              <a:rPr lang="en-US" sz="1600" b="1" u="sng" dirty="0" smtClean="0">
                <a:solidFill>
                  <a:srgbClr val="FFFF00"/>
                </a:solidFill>
              </a:rPr>
              <a:t>nutrition facts</a:t>
            </a:r>
            <a:r>
              <a:rPr lang="en-US" sz="1600" b="1" dirty="0" smtClean="0">
                <a:solidFill>
                  <a:srgbClr val="FFFF00"/>
                </a:solidFill>
              </a:rPr>
              <a:t>, </a:t>
            </a:r>
            <a:r>
              <a:rPr lang="en-US" sz="1600" b="1" u="sng" dirty="0" smtClean="0">
                <a:solidFill>
                  <a:srgbClr val="FFFF00"/>
                </a:solidFill>
              </a:rPr>
              <a:t>consumer</a:t>
            </a:r>
            <a:endParaRPr lang="en-US" sz="1600" b="1" u="sng" dirty="0">
              <a:solidFill>
                <a:srgbClr val="FFFF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133600" y="3048000"/>
            <a:ext cx="533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4876800" y="2286000"/>
            <a:ext cx="1905000" cy="1828800"/>
          </a:xfrm>
          <a:prstGeom prst="round2DiagRect">
            <a:avLst/>
          </a:prstGeom>
          <a:solidFill>
            <a:srgbClr val="FF99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Online Databases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419600" y="3048000"/>
            <a:ext cx="533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629400" y="3048000"/>
            <a:ext cx="533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1219200"/>
            <a:ext cx="6477000" cy="6858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Online databases are accessible by registered UPM users  by log in to ‘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EZproxy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'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9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1" t="8556" r="18240" b="16857"/>
          <a:stretch/>
        </p:blipFill>
        <p:spPr bwMode="auto">
          <a:xfrm>
            <a:off x="2209800" y="1295400"/>
            <a:ext cx="6934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Log in through </a:t>
            </a:r>
            <a:r>
              <a:rPr lang="en-US" sz="2800" b="1" dirty="0"/>
              <a:t>EZ-Proxy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" y="2209800"/>
            <a:ext cx="22677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Type in your </a:t>
            </a:r>
            <a:r>
              <a:rPr lang="en-US" sz="1400" b="1" dirty="0" smtClean="0"/>
              <a:t>Matric No. /Staff No.</a:t>
            </a:r>
          </a:p>
          <a:p>
            <a:pPr marL="342900" indent="-342900"/>
            <a:r>
              <a:rPr lang="en-US" sz="1400" dirty="0" smtClean="0"/>
              <a:t>        e.g.  ‘GS32143’</a:t>
            </a:r>
          </a:p>
          <a:p>
            <a:pPr marL="342900" indent="-342900"/>
            <a:endParaRPr lang="en-US" sz="1400" dirty="0" smtClean="0"/>
          </a:p>
          <a:p>
            <a:pPr marL="342900" indent="-342900"/>
            <a:r>
              <a:rPr lang="en-US" sz="1400" dirty="0" smtClean="0"/>
              <a:t>2.    Type in your </a:t>
            </a:r>
            <a:r>
              <a:rPr lang="en-US" sz="1400" b="1" dirty="0" smtClean="0"/>
              <a:t>IC No. /Passport No.</a:t>
            </a:r>
          </a:p>
          <a:p>
            <a:pPr marL="342900" indent="-342900"/>
            <a:r>
              <a:rPr lang="en-US" sz="1400" dirty="0" smtClean="0"/>
              <a:t>       e.g. ‘M0992137’</a:t>
            </a:r>
          </a:p>
          <a:p>
            <a:pPr marL="342900" indent="-342900"/>
            <a:endParaRPr lang="en-US" sz="1400" dirty="0" smtClean="0"/>
          </a:p>
          <a:p>
            <a:pPr marL="342900" indent="-342900">
              <a:buAutoNum type="arabicPeriod" startAt="3"/>
            </a:pPr>
            <a:r>
              <a:rPr lang="en-US" sz="1400" dirty="0" smtClean="0"/>
              <a:t>Click </a:t>
            </a:r>
            <a:r>
              <a:rPr lang="en-US" sz="1400" b="1" dirty="0" smtClean="0"/>
              <a:t>Login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/>
            <a:endParaRPr lang="en-MY" sz="14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3084476" y="3808141"/>
            <a:ext cx="428628" cy="410446"/>
          </a:xfrm>
          <a:prstGeom prst="wedgeRoundRectCallout">
            <a:avLst>
              <a:gd name="adj1" fmla="val 136496"/>
              <a:gd name="adj2" fmla="val -127680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  <a:endParaRPr lang="en-MY" sz="1200" b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948486" y="3713501"/>
            <a:ext cx="428628" cy="410446"/>
          </a:xfrm>
          <a:prstGeom prst="wedgeRoundRectCallout">
            <a:avLst>
              <a:gd name="adj1" fmla="val -229123"/>
              <a:gd name="adj2" fmla="val -106080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/>
              <a:t>2</a:t>
            </a:r>
            <a:endParaRPr lang="en-MY" sz="1200" b="1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8077200" y="3528577"/>
            <a:ext cx="428628" cy="410446"/>
          </a:xfrm>
          <a:prstGeom prst="wedgeRoundRectCallout">
            <a:avLst>
              <a:gd name="adj1" fmla="val -161245"/>
              <a:gd name="adj2" fmla="val -89202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/>
              <a:t>3</a:t>
            </a:r>
            <a:endParaRPr lang="en-MY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9" t="14689" r="20833" b="21138"/>
          <a:stretch/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This is the list of databases subscribed by UPM, arranged alphabetically. </a:t>
            </a:r>
          </a:p>
          <a:p>
            <a:pPr algn="ctr"/>
            <a:r>
              <a:rPr lang="en-US" dirty="0" smtClean="0"/>
              <a:t>Let’s try a search in </a:t>
            </a:r>
            <a:r>
              <a:rPr lang="en-US" b="1" dirty="0" smtClean="0"/>
              <a:t>Science Direct</a:t>
            </a:r>
            <a:r>
              <a:rPr lang="en-US" dirty="0" smtClean="0">
                <a:solidFill>
                  <a:srgbClr val="C00000"/>
                </a:solidFill>
              </a:rPr>
              <a:t>.  </a:t>
            </a:r>
            <a:r>
              <a:rPr lang="en-US" b="1" dirty="0" smtClean="0">
                <a:solidFill>
                  <a:srgbClr val="0070C0"/>
                </a:solidFill>
              </a:rPr>
              <a:t>To begin, click on “S”. </a:t>
            </a:r>
          </a:p>
          <a:p>
            <a:pPr algn="ctr"/>
            <a:r>
              <a:rPr lang="en-US" sz="1600" dirty="0"/>
              <a:t>*</a:t>
            </a:r>
            <a:r>
              <a:rPr lang="en-US" sz="1600" dirty="0" smtClean="0"/>
              <a:t>Search the database which is </a:t>
            </a:r>
            <a:r>
              <a:rPr lang="en-US" sz="1600" dirty="0" smtClean="0"/>
              <a:t>relevant to your topic/subject</a:t>
            </a:r>
            <a:endParaRPr lang="en-MY" sz="16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408738" y="2209800"/>
            <a:ext cx="1439862" cy="431800"/>
          </a:xfrm>
          <a:prstGeom prst="wedgeRoundRectCallout">
            <a:avLst>
              <a:gd name="adj1" fmla="val -3710"/>
              <a:gd name="adj2" fmla="val 109649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Click  on “S”</a:t>
            </a:r>
            <a:endParaRPr lang="en-MY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4" t="15448" r="20552" b="10576"/>
          <a:stretch/>
        </p:blipFill>
        <p:spPr bwMode="auto">
          <a:xfrm>
            <a:off x="0" y="1295400"/>
            <a:ext cx="914771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46831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Click on </a:t>
            </a:r>
            <a:r>
              <a:rPr lang="en-US" b="1" dirty="0" smtClean="0"/>
              <a:t>Science </a:t>
            </a:r>
            <a:r>
              <a:rPr lang="en-US" b="1" dirty="0" smtClean="0"/>
              <a:t>Direct e-Journals</a:t>
            </a:r>
            <a:r>
              <a:rPr lang="en-US" dirty="0" smtClean="0"/>
              <a:t>. </a:t>
            </a:r>
          </a:p>
          <a:p>
            <a:pPr algn="ctr"/>
            <a:r>
              <a:rPr lang="en-US" dirty="0" smtClean="0"/>
              <a:t>You </a:t>
            </a:r>
            <a:r>
              <a:rPr lang="en-US" dirty="0" smtClean="0"/>
              <a:t>will directly be linked to the </a:t>
            </a:r>
            <a:r>
              <a:rPr lang="en-US" dirty="0" smtClean="0"/>
              <a:t>database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248400" y="5486400"/>
            <a:ext cx="2590800" cy="584200"/>
          </a:xfrm>
          <a:prstGeom prst="wedgeRoundRectCallout">
            <a:avLst>
              <a:gd name="adj1" fmla="val -91143"/>
              <a:gd name="adj2" fmla="val 15971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Click  here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/>
              <a:t>e.g. </a:t>
            </a:r>
            <a:r>
              <a:rPr lang="en-US" sz="1200" i="1" dirty="0" err="1" smtClean="0"/>
              <a:t>ScienceDirect</a:t>
            </a:r>
            <a:r>
              <a:rPr lang="en-US" sz="1200" i="1" dirty="0" smtClean="0"/>
              <a:t> e-Journals</a:t>
            </a:r>
            <a:endParaRPr lang="en-MY" sz="1200" i="1" dirty="0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front page of </a:t>
            </a:r>
            <a:r>
              <a:rPr lang="en-US" b="1" dirty="0"/>
              <a:t>Science </a:t>
            </a:r>
            <a:r>
              <a:rPr lang="en-US" b="1" dirty="0" smtClean="0"/>
              <a:t>Direct </a:t>
            </a:r>
            <a:r>
              <a:rPr lang="en-US" dirty="0" smtClean="0"/>
              <a:t>will be </a:t>
            </a:r>
            <a:r>
              <a:rPr lang="en-US" dirty="0" smtClean="0"/>
              <a:t>displayed.  </a:t>
            </a:r>
            <a:endParaRPr lang="en-US" dirty="0"/>
          </a:p>
          <a:p>
            <a:pPr algn="ctr"/>
            <a:r>
              <a:rPr lang="en-US" dirty="0"/>
              <a:t>To begin </a:t>
            </a:r>
            <a:r>
              <a:rPr lang="en-US" dirty="0" smtClean="0"/>
              <a:t>your search, </a:t>
            </a:r>
            <a:r>
              <a:rPr lang="en-US" dirty="0"/>
              <a:t>click on </a:t>
            </a:r>
            <a:r>
              <a:rPr lang="en-US" b="1" dirty="0" smtClean="0"/>
              <a:t>Advanced </a:t>
            </a:r>
            <a:r>
              <a:rPr lang="en-US" b="1" dirty="0"/>
              <a:t>Search</a:t>
            </a:r>
            <a:endParaRPr 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19911" r="8266" b="4948"/>
          <a:stretch/>
        </p:blipFill>
        <p:spPr bwMode="auto">
          <a:xfrm>
            <a:off x="0" y="12954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2438400" y="1981200"/>
            <a:ext cx="2133600" cy="381000"/>
          </a:xfrm>
          <a:prstGeom prst="wedgeRoundRectCallout">
            <a:avLst>
              <a:gd name="adj1" fmla="val 76276"/>
              <a:gd name="adj2" fmla="val -69515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     </a:t>
            </a:r>
            <a:r>
              <a:rPr lang="en-US" sz="1200" b="1" dirty="0" smtClean="0"/>
              <a:t> </a:t>
            </a:r>
            <a:r>
              <a:rPr lang="en-US" sz="1200" b="1" dirty="0"/>
              <a:t>Click  here to begin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20877" r="54618" b="11426"/>
          <a:stretch/>
        </p:blipFill>
        <p:spPr bwMode="auto">
          <a:xfrm>
            <a:off x="2362200" y="1295400"/>
            <a:ext cx="6781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Advanced Search</a:t>
            </a:r>
            <a:r>
              <a:rPr lang="en-US" dirty="0" smtClean="0"/>
              <a:t> will allow you to </a:t>
            </a:r>
            <a:r>
              <a:rPr lang="en-US" b="1" dirty="0" smtClean="0"/>
              <a:t>combine</a:t>
            </a:r>
            <a:r>
              <a:rPr lang="en-US" dirty="0"/>
              <a:t> </a:t>
            </a:r>
            <a:r>
              <a:rPr lang="en-US" dirty="0" smtClean="0"/>
              <a:t>keywords</a:t>
            </a:r>
            <a:r>
              <a:rPr lang="en-US" dirty="0"/>
              <a:t>. </a:t>
            </a:r>
          </a:p>
          <a:p>
            <a:pPr algn="ctr"/>
            <a:r>
              <a:rPr lang="en-US" dirty="0" smtClean="0"/>
              <a:t>Select </a:t>
            </a:r>
            <a:r>
              <a:rPr lang="en-US" dirty="0"/>
              <a:t>‘</a:t>
            </a:r>
            <a:r>
              <a:rPr lang="en-US" b="1" dirty="0"/>
              <a:t>Journals</a:t>
            </a:r>
            <a:r>
              <a:rPr lang="en-US" dirty="0"/>
              <a:t>’ </a:t>
            </a:r>
            <a:r>
              <a:rPr lang="en-US" dirty="0" smtClean="0"/>
              <a:t>as the </a:t>
            </a:r>
            <a:r>
              <a:rPr lang="en-US" dirty="0"/>
              <a:t>information </a:t>
            </a:r>
            <a:r>
              <a:rPr lang="en-US" dirty="0" smtClean="0"/>
              <a:t>sources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209800"/>
            <a:ext cx="22677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Type in your first keyword </a:t>
            </a:r>
          </a:p>
          <a:p>
            <a:pPr marL="342900" indent="-342900"/>
            <a:r>
              <a:rPr lang="en-US" sz="1400" dirty="0" smtClean="0"/>
              <a:t>        </a:t>
            </a:r>
            <a:r>
              <a:rPr lang="en-US" sz="1400" dirty="0" smtClean="0">
                <a:solidFill>
                  <a:srgbClr val="0070C0"/>
                </a:solidFill>
              </a:rPr>
              <a:t>e.g.  </a:t>
            </a:r>
            <a:r>
              <a:rPr lang="en-US" sz="1400" dirty="0" smtClean="0">
                <a:solidFill>
                  <a:srgbClr val="0070C0"/>
                </a:solidFill>
              </a:rPr>
              <a:t>nutrition fact</a:t>
            </a:r>
            <a:endParaRPr lang="en-US" sz="1400" dirty="0" smtClean="0"/>
          </a:p>
          <a:p>
            <a:pPr marL="342900" indent="-342900"/>
            <a:endParaRPr lang="en-US" sz="1400" dirty="0" smtClean="0"/>
          </a:p>
          <a:p>
            <a:pPr marL="342900" indent="-342900"/>
            <a:r>
              <a:rPr lang="en-US" sz="1400" dirty="0" smtClean="0"/>
              <a:t>2.    Choose appropriate boolean operator</a:t>
            </a:r>
          </a:p>
          <a:p>
            <a:pPr marL="342900" indent="-342900"/>
            <a:r>
              <a:rPr lang="en-US" sz="1400" dirty="0" smtClean="0"/>
              <a:t>       </a:t>
            </a:r>
            <a:r>
              <a:rPr lang="en-US" sz="1400" dirty="0" smtClean="0">
                <a:solidFill>
                  <a:srgbClr val="0070C0"/>
                </a:solidFill>
              </a:rPr>
              <a:t>e.g. </a:t>
            </a:r>
            <a:r>
              <a:rPr lang="en-US" sz="1400" dirty="0" smtClean="0">
                <a:solidFill>
                  <a:srgbClr val="0070C0"/>
                </a:solidFill>
              </a:rPr>
              <a:t>AND</a:t>
            </a:r>
            <a:endParaRPr lang="en-US" sz="1400" dirty="0" smtClean="0">
              <a:solidFill>
                <a:srgbClr val="0070C0"/>
              </a:solidFill>
            </a:endParaRPr>
          </a:p>
          <a:p>
            <a:pPr marL="342900" indent="-342900"/>
            <a:endParaRPr lang="en-US" sz="1400" dirty="0" smtClean="0"/>
          </a:p>
          <a:p>
            <a:pPr marL="342900" indent="-342900">
              <a:buAutoNum type="arabicPeriod" startAt="3"/>
            </a:pPr>
            <a:r>
              <a:rPr lang="en-US" sz="1400" dirty="0" smtClean="0"/>
              <a:t>Type in your second keyword</a:t>
            </a:r>
          </a:p>
          <a:p>
            <a:pPr marL="342900" indent="-342900"/>
            <a:r>
              <a:rPr lang="en-US" sz="1400" dirty="0" smtClean="0"/>
              <a:t>        </a:t>
            </a:r>
            <a:r>
              <a:rPr lang="en-US" sz="1400" dirty="0" smtClean="0">
                <a:solidFill>
                  <a:srgbClr val="0070C0"/>
                </a:solidFill>
              </a:rPr>
              <a:t>e.g.  </a:t>
            </a:r>
            <a:r>
              <a:rPr lang="en-US" sz="1400" dirty="0" smtClean="0">
                <a:solidFill>
                  <a:srgbClr val="0070C0"/>
                </a:solidFill>
              </a:rPr>
              <a:t>consumer</a:t>
            </a:r>
            <a:endParaRPr lang="en-US" sz="1400" dirty="0" smtClean="0"/>
          </a:p>
          <a:p>
            <a:pPr marL="342900" indent="-342900">
              <a:buAutoNum type="arabicPeriod" startAt="4"/>
            </a:pPr>
            <a:endParaRPr lang="en-US" sz="1400" dirty="0" smtClean="0"/>
          </a:p>
          <a:p>
            <a:pPr marL="342900" indent="-342900"/>
            <a:r>
              <a:rPr lang="en-US" sz="1400" dirty="0" smtClean="0"/>
              <a:t>4. 	</a:t>
            </a:r>
            <a:r>
              <a:rPr lang="en-US" sz="1400" dirty="0" smtClean="0"/>
              <a:t>Click on </a:t>
            </a:r>
            <a:r>
              <a:rPr lang="en-US" sz="1400" b="1" dirty="0" smtClean="0"/>
              <a:t>Search</a:t>
            </a:r>
            <a:r>
              <a:rPr lang="en-US" sz="1400" dirty="0" smtClean="0"/>
              <a:t>.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/>
            <a:endParaRPr lang="en-MY" sz="1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690612" y="1597848"/>
            <a:ext cx="428628" cy="410446"/>
          </a:xfrm>
          <a:prstGeom prst="wedgeRoundRectCallout">
            <a:avLst>
              <a:gd name="adj1" fmla="val -280470"/>
              <a:gd name="adj2" fmla="val 108603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  <a:endParaRPr lang="en-MY" sz="1200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904926" y="2362200"/>
            <a:ext cx="428628" cy="410446"/>
          </a:xfrm>
          <a:prstGeom prst="wedgeRoundRectCallout">
            <a:avLst>
              <a:gd name="adj1" fmla="val -309931"/>
              <a:gd name="adj2" fmla="val 12063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/>
              <a:t>2</a:t>
            </a:r>
            <a:endParaRPr lang="en-MY" sz="1200" b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671581" y="3020615"/>
            <a:ext cx="428628" cy="410446"/>
          </a:xfrm>
          <a:prstGeom prst="wedgeRoundRectCallout">
            <a:avLst>
              <a:gd name="adj1" fmla="val -257677"/>
              <a:gd name="adj2" fmla="val -70956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/>
              <a:t>3</a:t>
            </a:r>
            <a:endParaRPr lang="en-MY" sz="1200" b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093134" y="6438900"/>
            <a:ext cx="428628" cy="381000"/>
          </a:xfrm>
          <a:prstGeom prst="wedgeRoundRectCallout">
            <a:avLst>
              <a:gd name="adj1" fmla="val -411516"/>
              <a:gd name="adj2" fmla="val -14775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/>
              <a:t>4</a:t>
            </a:r>
            <a:endParaRPr lang="en-MY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 t="19963" r="8039" b="4968"/>
          <a:stretch/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The results page will be displayed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086100" y="4124557"/>
            <a:ext cx="2971800" cy="381000"/>
          </a:xfrm>
          <a:prstGeom prst="wedgeRoundRectCallout">
            <a:avLst>
              <a:gd name="adj1" fmla="val -59586"/>
              <a:gd name="adj2" fmla="val -148967"/>
              <a:gd name="adj3" fmla="val 16667"/>
            </a:avLst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Click here to download ‘FULL TEXT’ </a:t>
            </a:r>
            <a:r>
              <a:rPr lang="en-US" sz="1050" b="1" dirty="0" smtClean="0"/>
              <a:t>article</a:t>
            </a:r>
            <a:endParaRPr lang="en-MY" sz="1050" b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04800" y="4102255"/>
            <a:ext cx="1447800" cy="381000"/>
          </a:xfrm>
          <a:prstGeom prst="wedgeRoundRectCallout">
            <a:avLst>
              <a:gd name="adj1" fmla="val 70979"/>
              <a:gd name="adj2" fmla="val -150783"/>
              <a:gd name="adj3" fmla="val 16667"/>
            </a:avLst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/>
              <a:t>Click  </a:t>
            </a:r>
            <a:r>
              <a:rPr lang="en-US" sz="1050" b="1" dirty="0"/>
              <a:t>here to </a:t>
            </a:r>
            <a:endParaRPr lang="en-US" sz="105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/>
              <a:t>view the abstract</a:t>
            </a:r>
            <a:endParaRPr lang="en-US" sz="105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sz="1200" i="1" dirty="0"/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3" t="31809" r="20377" b="18190"/>
          <a:stretch/>
        </p:blipFill>
        <p:spPr bwMode="auto">
          <a:xfrm>
            <a:off x="44605" y="1295400"/>
            <a:ext cx="905479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4095" r="-381" b="5537"/>
          <a:stretch/>
        </p:blipFill>
        <p:spPr bwMode="auto">
          <a:xfrm>
            <a:off x="4190998" y="1422710"/>
            <a:ext cx="4908395" cy="532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3444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You </a:t>
            </a:r>
            <a:r>
              <a:rPr lang="en-US" dirty="0"/>
              <a:t>can </a:t>
            </a:r>
            <a:r>
              <a:rPr lang="en-US" b="1" dirty="0"/>
              <a:t>save, print, read </a:t>
            </a:r>
            <a:r>
              <a:rPr lang="en-US" dirty="0"/>
              <a:t>and</a:t>
            </a:r>
            <a:r>
              <a:rPr lang="en-US" b="1" dirty="0"/>
              <a:t> evaluate </a:t>
            </a:r>
            <a:r>
              <a:rPr lang="en-US" dirty="0"/>
              <a:t>the article  for your research or assignment.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1490</Template>
  <TotalTime>1443</TotalTime>
  <Words>292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upm</cp:lastModifiedBy>
  <cp:revision>406</cp:revision>
  <cp:lastPrinted>2014-12-15T04:59:24Z</cp:lastPrinted>
  <dcterms:created xsi:type="dcterms:W3CDTF">2013-01-08T09:08:56Z</dcterms:created>
  <dcterms:modified xsi:type="dcterms:W3CDTF">2014-12-15T07:42:47Z</dcterms:modified>
</cp:coreProperties>
</file>